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0" r:id="rId3"/>
    <p:sldId id="259" r:id="rId4"/>
    <p:sldId id="268" r:id="rId5"/>
    <p:sldId id="271" r:id="rId6"/>
    <p:sldId id="272" r:id="rId7"/>
    <p:sldId id="269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A086"/>
    <a:srgbClr val="1891B2"/>
    <a:srgbClr val="F9327A"/>
    <a:srgbClr val="FCC103"/>
    <a:srgbClr val="CE2469"/>
    <a:srgbClr val="6A30B5"/>
    <a:srgbClr val="35BAE9"/>
    <a:srgbClr val="42DABF"/>
    <a:srgbClr val="F97F0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79550366183338E-2"/>
          <c:y val="5.1399032373917276E-2"/>
          <c:w val="0.92942044963381665"/>
          <c:h val="0.9172632500648303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7A7-4F96-92D6-2655137F31A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7A7-4F96-92D6-2655137F31A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7A7-4F96-92D6-2655137F31A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7A7-4F96-92D6-2655137F31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A7A7-4F96-92D6-2655137F31A8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7A7-4F96-92D6-2655137F31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5964032"/>
        <c:axId val="475963376"/>
      </c:barChart>
      <c:catAx>
        <c:axId val="47596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5963376"/>
        <c:crosses val="autoZero"/>
        <c:auto val="1"/>
        <c:lblAlgn val="ctr"/>
        <c:lblOffset val="100"/>
        <c:noMultiLvlLbl val="0"/>
      </c:catAx>
      <c:valAx>
        <c:axId val="47596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5964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18040077495224E-2"/>
          <c:y val="7.5032770423064249E-2"/>
          <c:w val="0.933304749015748"/>
          <c:h val="0.770545228189885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AA0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AA0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96-46BC-8E2B-A6B77CBF1873}"/>
              </c:ext>
            </c:extLst>
          </c:dPt>
          <c:cat>
            <c:strRef>
              <c:f>Sheet1!$A$2:$A$6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6-46BC-8E2B-A6B77CBF18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CC10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96-46BC-8E2B-A6B77CBF18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CE2469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96-46BC-8E2B-A6B77CBF18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6A30B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96-46BC-8E2B-A6B77CBF187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7EADD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5BA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96-46BC-8E2B-A6B77CBF1873}"/>
              </c:ext>
            </c:extLst>
          </c:dPt>
          <c:cat>
            <c:strRef>
              <c:f>Sheet1!$A$2:$A$6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96-46BC-8E2B-A6B77CBF1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431250280"/>
        <c:axId val="431250608"/>
      </c:barChart>
      <c:catAx>
        <c:axId val="431250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250608"/>
        <c:crosses val="autoZero"/>
        <c:auto val="1"/>
        <c:lblAlgn val="ctr"/>
        <c:lblOffset val="100"/>
        <c:noMultiLvlLbl val="0"/>
      </c:catAx>
      <c:valAx>
        <c:axId val="43125060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Light" panose="020B0303020203060202" pitchFamily="34" charset="-18"/>
                <a:ea typeface="+mn-ea"/>
                <a:cs typeface="+mn-cs"/>
              </a:defRPr>
            </a:pPr>
            <a:endParaRPr lang="sk-SK"/>
          </a:p>
        </c:txPr>
        <c:crossAx val="431250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1891B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B-4CFB-8B45-1181029FD265}"/>
              </c:ext>
            </c:extLst>
          </c:dPt>
          <c:dPt>
            <c:idx val="1"/>
            <c:bubble3D val="0"/>
            <c:spPr>
              <a:solidFill>
                <a:srgbClr val="6A30B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B-4CFB-8B45-1181029FD265}"/>
              </c:ext>
            </c:extLst>
          </c:dPt>
          <c:dPt>
            <c:idx val="2"/>
            <c:bubble3D val="0"/>
            <c:spPr>
              <a:solidFill>
                <a:srgbClr val="F9327A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B-4CFB-8B45-1181029FD265}"/>
              </c:ext>
            </c:extLst>
          </c:dPt>
          <c:dPt>
            <c:idx val="3"/>
            <c:bubble3D val="0"/>
            <c:spPr>
              <a:solidFill>
                <a:srgbClr val="F97F0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B-4CFB-8B45-1181029FD265}"/>
              </c:ext>
            </c:extLst>
          </c:dPt>
          <c:dPt>
            <c:idx val="4"/>
            <c:bubble3D val="0"/>
            <c:spPr>
              <a:solidFill>
                <a:srgbClr val="FCC10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2DB-4CFB-8B45-1181029FD265}"/>
              </c:ext>
            </c:extLst>
          </c:dPt>
          <c:dPt>
            <c:idx val="5"/>
            <c:bubble3D val="0"/>
            <c:spPr>
              <a:solidFill>
                <a:srgbClr val="42DAB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2DB-4CFB-8B45-1181029FD265}"/>
              </c:ext>
            </c:extLst>
          </c:dPt>
          <c:cat>
            <c:strRef>
              <c:f>Sheet1!$A$2:$A$7</c:f>
              <c:strCache>
                <c:ptCount val="6"/>
                <c:pt idx="0">
                  <c:v>socialne a zdravotne</c:v>
                </c:pt>
                <c:pt idx="1">
                  <c:v>dan z prijmov</c:v>
                </c:pt>
                <c:pt idx="2">
                  <c:v>DPH</c:v>
                </c:pt>
                <c:pt idx="3">
                  <c:v>spotrebne dane</c:v>
                </c:pt>
                <c:pt idx="4">
                  <c:v>ine dane</c:v>
                </c:pt>
                <c:pt idx="5">
                  <c:v>zostatok penazi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34.36</c:v>
                </c:pt>
                <c:pt idx="1">
                  <c:v>7.33</c:v>
                </c:pt>
                <c:pt idx="2">
                  <c:v>8.43</c:v>
                </c:pt>
                <c:pt idx="3">
                  <c:v>2.93</c:v>
                </c:pt>
                <c:pt idx="4" formatCode="General">
                  <c:v>10.220000000000001</c:v>
                </c:pt>
                <c:pt idx="5" formatCode="General">
                  <c:v>36.729999999999997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DB-4CFB-8B45-1181029FD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0787369669119"/>
          <c:y val="0.24012755555555557"/>
          <c:w val="0.77274877093140337"/>
          <c:h val="0.758330657907881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0" cmpd="dbl"/>
            <a:effectLst>
              <a:outerShdw blurRad="63500" sx="102000" sy="102000" algn="ctr" rotWithShape="0">
                <a:schemeClr val="bg2">
                  <a:alpha val="40000"/>
                </a:scheme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1891B2"/>
              </a:solidFill>
              <a:ln w="0" cmpd="dbl">
                <a:solidFill>
                  <a:schemeClr val="tx1"/>
                </a:solidFill>
              </a:ln>
              <a:effectLst>
                <a:outerShdw blurRad="63500" sx="102000" sy="102000" algn="ctr" rotWithShape="0">
                  <a:schemeClr val="bg2">
                    <a:alpha val="40000"/>
                  </a:scheme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4F-4B9F-AA2B-1B03080CF176}"/>
              </c:ext>
            </c:extLst>
          </c:dPt>
          <c:dPt>
            <c:idx val="1"/>
            <c:bubble3D val="0"/>
            <c:spPr>
              <a:solidFill>
                <a:srgbClr val="FCC103"/>
              </a:solidFill>
              <a:ln w="0" cmpd="dbl">
                <a:solidFill>
                  <a:schemeClr val="lt1"/>
                </a:solidFill>
              </a:ln>
              <a:effectLst>
                <a:outerShdw blurRad="63500" sx="102000" sy="102000" algn="ctr" rotWithShape="0">
                  <a:schemeClr val="bg2">
                    <a:alpha val="40000"/>
                  </a:scheme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4F-4B9F-AA2B-1B03080CF176}"/>
              </c:ext>
            </c:extLst>
          </c:dPt>
          <c:dPt>
            <c:idx val="2"/>
            <c:bubble3D val="0"/>
            <c:spPr>
              <a:solidFill>
                <a:srgbClr val="CE2469"/>
              </a:solidFill>
              <a:ln w="0" cmpd="dbl">
                <a:solidFill>
                  <a:schemeClr val="lt1"/>
                </a:solidFill>
              </a:ln>
              <a:effectLst>
                <a:outerShdw blurRad="63500" sx="102000" sy="102000" algn="ctr" rotWithShape="0">
                  <a:schemeClr val="bg2">
                    <a:alpha val="40000"/>
                  </a:scheme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74F-4B9F-AA2B-1B03080CF176}"/>
              </c:ext>
            </c:extLst>
          </c:dPt>
          <c:dPt>
            <c:idx val="3"/>
            <c:bubble3D val="0"/>
            <c:spPr>
              <a:solidFill>
                <a:srgbClr val="1AA086"/>
              </a:solidFill>
              <a:ln w="0" cmpd="dbl">
                <a:solidFill>
                  <a:schemeClr val="lt1"/>
                </a:solidFill>
              </a:ln>
              <a:effectLst>
                <a:outerShdw blurRad="63500" sx="102000" sy="102000" algn="ctr" rotWithShape="0">
                  <a:schemeClr val="bg2">
                    <a:alpha val="40000"/>
                  </a:scheme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74F-4B9F-AA2B-1B03080CF176}"/>
              </c:ext>
            </c:extLst>
          </c:dPt>
          <c:dPt>
            <c:idx val="4"/>
            <c:bubble3D val="0"/>
            <c:spPr>
              <a:solidFill>
                <a:srgbClr val="FFC801"/>
              </a:solidFill>
              <a:ln w="0" cmpd="dbl">
                <a:solidFill>
                  <a:schemeClr val="lt1"/>
                </a:solidFill>
              </a:ln>
              <a:effectLst>
                <a:outerShdw blurRad="63500" sx="102000" sy="102000" algn="ctr" rotWithShape="0">
                  <a:schemeClr val="bg2">
                    <a:alpha val="40000"/>
                  </a:scheme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74F-4B9F-AA2B-1B03080CF176}"/>
              </c:ext>
            </c:extLst>
          </c:dPt>
          <c:cat>
            <c:strRef>
              <c:f>Sheet1!$A$2:$A$6</c:f>
              <c:strCache>
                <c:ptCount val="4"/>
                <c:pt idx="0">
                  <c:v>prijem</c:v>
                </c:pt>
                <c:pt idx="1">
                  <c:v>m</c:v>
                </c:pt>
                <c:pt idx="2">
                  <c:v>s</c:v>
                </c:pt>
                <c:pt idx="3">
                  <c:v>pod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71.900000000000006</c:v>
                </c:pt>
                <c:pt idx="1">
                  <c:v>2.08</c:v>
                </c:pt>
                <c:pt idx="2">
                  <c:v>24.04</c:v>
                </c:pt>
                <c:pt idx="3">
                  <c:v>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4F-4B9F-AA2B-1B03080CF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1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342900"/>
    </a:effectLst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0.3379</cdr:x>
      <cdr:y>0.0678</cdr:y>
    </cdr:from>
    <cdr:to>
      <cdr:x>0.37262</cdr:x>
      <cdr:y>0.97323</cdr:y>
    </cdr:to>
    <cdr:sp macro="" textlink="">
      <cdr:nvSpPr>
        <cdr:cNvPr id="11" name="Freeform 65">
          <a:extLst xmlns:a="http://schemas.openxmlformats.org/drawingml/2006/main">
            <a:ext uri="{FF2B5EF4-FFF2-40B4-BE49-F238E27FC236}">
              <a16:creationId xmlns:a16="http://schemas.microsoft.com/office/drawing/2014/main" id="{3EA944DC-277D-4F9C-9ED7-B045DCEEE0E1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2575123" y="249949"/>
          <a:ext cx="264603" cy="3337915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0.75377</cdr:x>
      <cdr:y>0.05648</cdr:y>
    </cdr:from>
    <cdr:to>
      <cdr:x>0.75377</cdr:x>
      <cdr:y>0.39565</cdr:y>
    </cdr:to>
    <cdr:cxnSp macro="">
      <cdr:nvCxnSpPr>
        <cdr:cNvPr id="30" name="Straight Connector 29">
          <a:extLst xmlns:a="http://schemas.openxmlformats.org/drawingml/2006/main">
            <a:ext uri="{FF2B5EF4-FFF2-40B4-BE49-F238E27FC236}">
              <a16:creationId xmlns:a16="http://schemas.microsoft.com/office/drawing/2014/main" id="{6E5124C8-0987-4FA5-A46D-A41E5E1CDC7B}"/>
            </a:ext>
          </a:extLst>
        </cdr:cNvPr>
        <cdr:cNvCxnSpPr/>
      </cdr:nvCxnSpPr>
      <cdr:spPr>
        <a:xfrm xmlns:a="http://schemas.openxmlformats.org/drawingml/2006/main" flipV="1">
          <a:off x="5744530" y="208226"/>
          <a:ext cx="0" cy="1250367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ED7D3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0.87131</cdr:x>
      <cdr:y>0.05877</cdr:y>
    </cdr:from>
    <cdr:to>
      <cdr:x>0.87131</cdr:x>
      <cdr:y>0.39794</cdr:y>
    </cdr:to>
    <cdr:cxnSp macro="">
      <cdr:nvCxnSpPr>
        <cdr:cNvPr id="31" name="Straight Connector 30">
          <a:extLst xmlns:a="http://schemas.openxmlformats.org/drawingml/2006/main">
            <a:ext uri="{FF2B5EF4-FFF2-40B4-BE49-F238E27FC236}">
              <a16:creationId xmlns:a16="http://schemas.microsoft.com/office/drawing/2014/main" id="{B0398672-8FDA-4127-98E6-CAD200119535}"/>
            </a:ext>
          </a:extLst>
        </cdr:cNvPr>
        <cdr:cNvCxnSpPr/>
      </cdr:nvCxnSpPr>
      <cdr:spPr>
        <a:xfrm xmlns:a="http://schemas.openxmlformats.org/drawingml/2006/main" flipV="1">
          <a:off x="6640321" y="216653"/>
          <a:ext cx="0" cy="1250367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C2A80A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0.1208</cdr:x>
      <cdr:y>0.07084</cdr:y>
    </cdr:from>
    <cdr:to>
      <cdr:x>0.15452</cdr:x>
      <cdr:y>0.96994</cdr:y>
    </cdr:to>
    <cdr:sp macro="" textlink="">
      <cdr:nvSpPr>
        <cdr:cNvPr id="9" name="Freeform 65">
          <a:extLst xmlns:a="http://schemas.openxmlformats.org/drawingml/2006/main">
            <a:ext uri="{FF2B5EF4-FFF2-40B4-BE49-F238E27FC236}">
              <a16:creationId xmlns:a16="http://schemas.microsoft.com/office/drawing/2014/main" id="{2568D516-0997-4FA1-82E7-16D075F4431F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920621" y="261169"/>
          <a:ext cx="256976" cy="3314543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0.22522</cdr:x>
      <cdr:y>0.06064</cdr:y>
    </cdr:from>
    <cdr:to>
      <cdr:x>0.25995</cdr:x>
      <cdr:y>0.98382</cdr:y>
    </cdr:to>
    <cdr:sp macro="" textlink="">
      <cdr:nvSpPr>
        <cdr:cNvPr id="10" name="Freeform 65">
          <a:extLst xmlns:a="http://schemas.openxmlformats.org/drawingml/2006/main">
            <a:ext uri="{FF2B5EF4-FFF2-40B4-BE49-F238E27FC236}">
              <a16:creationId xmlns:a16="http://schemas.microsoft.com/office/drawing/2014/main" id="{B92E12AB-536A-45BC-A02B-741A39E5FAE0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1716423" y="223541"/>
          <a:ext cx="264679" cy="3403348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0.44247</cdr:x>
      <cdr:y>0.05006</cdr:y>
    </cdr:from>
    <cdr:to>
      <cdr:x>0.4772</cdr:x>
      <cdr:y>0.97324</cdr:y>
    </cdr:to>
    <cdr:sp macro="" textlink="">
      <cdr:nvSpPr>
        <cdr:cNvPr id="12" name="Freeform 65">
          <a:extLst xmlns:a="http://schemas.openxmlformats.org/drawingml/2006/main">
            <a:ext uri="{FF2B5EF4-FFF2-40B4-BE49-F238E27FC236}">
              <a16:creationId xmlns:a16="http://schemas.microsoft.com/office/drawing/2014/main" id="{97274E25-D53A-4EB0-B923-E0C842C9D51E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3372104" y="184556"/>
          <a:ext cx="264679" cy="3403348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0.54158</cdr:x>
      <cdr:y>0.05006</cdr:y>
    </cdr:from>
    <cdr:to>
      <cdr:x>0.57631</cdr:x>
      <cdr:y>0.97324</cdr:y>
    </cdr:to>
    <cdr:sp macro="" textlink="">
      <cdr:nvSpPr>
        <cdr:cNvPr id="13" name="Freeform 65">
          <a:extLst xmlns:a="http://schemas.openxmlformats.org/drawingml/2006/main">
            <a:ext uri="{FF2B5EF4-FFF2-40B4-BE49-F238E27FC236}">
              <a16:creationId xmlns:a16="http://schemas.microsoft.com/office/drawing/2014/main" id="{D58892CA-B726-4DDB-A8C9-8031E93EAA0E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4127380" y="184556"/>
          <a:ext cx="264679" cy="3403348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0.64106</cdr:x>
      <cdr:y>0.05641</cdr:y>
    </cdr:from>
    <cdr:to>
      <cdr:x>0.67579</cdr:x>
      <cdr:y>0.97959</cdr:y>
    </cdr:to>
    <cdr:sp macro="" textlink="">
      <cdr:nvSpPr>
        <cdr:cNvPr id="15" name="Freeform 65">
          <a:extLst xmlns:a="http://schemas.openxmlformats.org/drawingml/2006/main">
            <a:ext uri="{FF2B5EF4-FFF2-40B4-BE49-F238E27FC236}">
              <a16:creationId xmlns:a16="http://schemas.microsoft.com/office/drawing/2014/main" id="{CF272605-9146-4339-BC2E-BC34E581A3B2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4885532" y="207962"/>
          <a:ext cx="264679" cy="3403348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0.85213</cdr:x>
      <cdr:y>0.05641</cdr:y>
    </cdr:from>
    <cdr:to>
      <cdr:x>0.88685</cdr:x>
      <cdr:y>0.97959</cdr:y>
    </cdr:to>
    <cdr:sp macro="" textlink="">
      <cdr:nvSpPr>
        <cdr:cNvPr id="16" name="Freeform 65">
          <a:extLst xmlns:a="http://schemas.openxmlformats.org/drawingml/2006/main">
            <a:ext uri="{FF2B5EF4-FFF2-40B4-BE49-F238E27FC236}">
              <a16:creationId xmlns:a16="http://schemas.microsoft.com/office/drawing/2014/main" id="{29A313EE-69A8-4B26-8E66-5335AC0C53E2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6494116" y="207962"/>
          <a:ext cx="264602" cy="3403348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0.95661</cdr:x>
      <cdr:y>0.05005</cdr:y>
    </cdr:from>
    <cdr:to>
      <cdr:x>0.99134</cdr:x>
      <cdr:y>0.96159</cdr:y>
    </cdr:to>
    <cdr:sp macro="" textlink="">
      <cdr:nvSpPr>
        <cdr:cNvPr id="17" name="Freeform 65">
          <a:extLst xmlns:a="http://schemas.openxmlformats.org/drawingml/2006/main">
            <a:ext uri="{FF2B5EF4-FFF2-40B4-BE49-F238E27FC236}">
              <a16:creationId xmlns:a16="http://schemas.microsoft.com/office/drawing/2014/main" id="{0D19E8C4-C275-4767-9D48-196D9DE6B674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290385" y="184516"/>
          <a:ext cx="264679" cy="3360431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0.11368</cdr:x>
      <cdr:y>0.05005</cdr:y>
    </cdr:from>
    <cdr:to>
      <cdr:x>0.16676</cdr:x>
      <cdr:y>0.41817</cdr:y>
    </cdr:to>
    <cdr:sp macro="" textlink="">
      <cdr:nvSpPr>
        <cdr:cNvPr id="18" name="Freeform 65">
          <a:extLst xmlns:a="http://schemas.openxmlformats.org/drawingml/2006/main">
            <a:ext uri="{FF2B5EF4-FFF2-40B4-BE49-F238E27FC236}">
              <a16:creationId xmlns:a16="http://schemas.microsoft.com/office/drawing/2014/main" id="{21C0D408-7C68-4035-96CD-AF5552476C6B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866361" y="184517"/>
          <a:ext cx="404525" cy="1357087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rgbClr val="42DABF"/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>
            <a:solidFill>
              <a:srgbClr val="FF357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0.74629</cdr:x>
      <cdr:y>0.06064</cdr:y>
    </cdr:from>
    <cdr:to>
      <cdr:x>0.78102</cdr:x>
      <cdr:y>0.98382</cdr:y>
    </cdr:to>
    <cdr:sp macro="" textlink="">
      <cdr:nvSpPr>
        <cdr:cNvPr id="28" name="Freeform 65">
          <a:extLst xmlns:a="http://schemas.openxmlformats.org/drawingml/2006/main">
            <a:ext uri="{FF2B5EF4-FFF2-40B4-BE49-F238E27FC236}">
              <a16:creationId xmlns:a16="http://schemas.microsoft.com/office/drawing/2014/main" id="{D1CE0ADB-1AD3-41CF-A7A3-66FAEEBCC7C6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5687515" y="223541"/>
          <a:ext cx="264679" cy="3403348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0.21722</cdr:x>
      <cdr:y>0.05005</cdr:y>
    </cdr:from>
    <cdr:to>
      <cdr:x>0.27029</cdr:x>
      <cdr:y>0.41817</cdr:y>
    </cdr:to>
    <cdr:sp macro="" textlink="">
      <cdr:nvSpPr>
        <cdr:cNvPr id="36" name="Freeform 65">
          <a:extLst xmlns:a="http://schemas.openxmlformats.org/drawingml/2006/main">
            <a:ext uri="{FF2B5EF4-FFF2-40B4-BE49-F238E27FC236}">
              <a16:creationId xmlns:a16="http://schemas.microsoft.com/office/drawing/2014/main" id="{8D7428CF-FE1A-4CD0-91A0-4A49F15EED07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1655444" y="184517"/>
          <a:ext cx="404449" cy="1357087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rgbClr val="1AA086"/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>
            <a:solidFill>
              <a:srgbClr val="FF357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0.32849</cdr:x>
      <cdr:y>0.05005</cdr:y>
    </cdr:from>
    <cdr:to>
      <cdr:x>0.38157</cdr:x>
      <cdr:y>0.41433</cdr:y>
    </cdr:to>
    <cdr:sp macro="" textlink="">
      <cdr:nvSpPr>
        <cdr:cNvPr id="37" name="Freeform 65">
          <a:extLst xmlns:a="http://schemas.openxmlformats.org/drawingml/2006/main">
            <a:ext uri="{FF2B5EF4-FFF2-40B4-BE49-F238E27FC236}">
              <a16:creationId xmlns:a16="http://schemas.microsoft.com/office/drawing/2014/main" id="{96ECA901-88C8-4477-BFA5-7E6F24C9B48C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2503448" y="184517"/>
          <a:ext cx="404525" cy="1342935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rgbClr val="FCC103"/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solidFill>
              <a:srgbClr val="FF357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0.43345</cdr:x>
      <cdr:y>0.04887</cdr:y>
    </cdr:from>
    <cdr:to>
      <cdr:x>0.48653</cdr:x>
      <cdr:y>0.40257</cdr:y>
    </cdr:to>
    <cdr:sp macro="" textlink="">
      <cdr:nvSpPr>
        <cdr:cNvPr id="38" name="Freeform 65">
          <a:extLst xmlns:a="http://schemas.openxmlformats.org/drawingml/2006/main">
            <a:ext uri="{FF2B5EF4-FFF2-40B4-BE49-F238E27FC236}">
              <a16:creationId xmlns:a16="http://schemas.microsoft.com/office/drawing/2014/main" id="{DBFA3AEF-5185-4C8F-A48F-8B1FD3FCA4BE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3303367" y="180175"/>
          <a:ext cx="404515" cy="1303934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rgbClr val="F97F06"/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>
            <a:solidFill>
              <a:srgbClr val="FF357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0.53396</cdr:x>
      <cdr:y>0.04887</cdr:y>
    </cdr:from>
    <cdr:to>
      <cdr:x>0.58704</cdr:x>
      <cdr:y>0.40257</cdr:y>
    </cdr:to>
    <cdr:sp macro="" textlink="">
      <cdr:nvSpPr>
        <cdr:cNvPr id="39" name="Freeform 65">
          <a:extLst xmlns:a="http://schemas.openxmlformats.org/drawingml/2006/main">
            <a:ext uri="{FF2B5EF4-FFF2-40B4-BE49-F238E27FC236}">
              <a16:creationId xmlns:a16="http://schemas.microsoft.com/office/drawing/2014/main" id="{E7198C2F-4641-47B3-9F68-5DE0203505F3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4069316" y="180175"/>
          <a:ext cx="404515" cy="1303934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rgbClr val="F9327A"/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>
            <a:solidFill>
              <a:srgbClr val="FF357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0.63323</cdr:x>
      <cdr:y>0.04887</cdr:y>
    </cdr:from>
    <cdr:to>
      <cdr:x>0.68631</cdr:x>
      <cdr:y>0.39953</cdr:y>
    </cdr:to>
    <cdr:sp macro="" textlink="">
      <cdr:nvSpPr>
        <cdr:cNvPr id="40" name="Freeform 65">
          <a:extLst xmlns:a="http://schemas.openxmlformats.org/drawingml/2006/main">
            <a:ext uri="{FF2B5EF4-FFF2-40B4-BE49-F238E27FC236}">
              <a16:creationId xmlns:a16="http://schemas.microsoft.com/office/drawing/2014/main" id="{AA12D52F-FE02-449A-81E9-8E749E7CF608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4825870" y="180175"/>
          <a:ext cx="404515" cy="1292715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rgbClr val="CE2469"/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>
            <a:solidFill>
              <a:srgbClr val="FF357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0.73744</cdr:x>
      <cdr:y>0.04887</cdr:y>
    </cdr:from>
    <cdr:to>
      <cdr:x>0.79052</cdr:x>
      <cdr:y>0.40659</cdr:y>
    </cdr:to>
    <cdr:sp macro="" textlink="">
      <cdr:nvSpPr>
        <cdr:cNvPr id="41" name="Freeform 65">
          <a:extLst xmlns:a="http://schemas.openxmlformats.org/drawingml/2006/main">
            <a:ext uri="{FF2B5EF4-FFF2-40B4-BE49-F238E27FC236}">
              <a16:creationId xmlns:a16="http://schemas.microsoft.com/office/drawing/2014/main" id="{DE9B54B3-5E96-4510-9AA2-E8A44D685F56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5620039" y="180175"/>
          <a:ext cx="404515" cy="1318730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rgbClr val="6A30B5"/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>
            <a:solidFill>
              <a:srgbClr val="FF357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0.84324</cdr:x>
      <cdr:y>0.04887</cdr:y>
    </cdr:from>
    <cdr:to>
      <cdr:x>0.89632</cdr:x>
      <cdr:y>0.40931</cdr:y>
    </cdr:to>
    <cdr:sp macro="" textlink="">
      <cdr:nvSpPr>
        <cdr:cNvPr id="42" name="Freeform 65">
          <a:extLst xmlns:a="http://schemas.openxmlformats.org/drawingml/2006/main">
            <a:ext uri="{FF2B5EF4-FFF2-40B4-BE49-F238E27FC236}">
              <a16:creationId xmlns:a16="http://schemas.microsoft.com/office/drawing/2014/main" id="{54326B7F-1FF8-4E8A-8F74-C0CB13E0453B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6426391" y="180175"/>
          <a:ext cx="404515" cy="1328778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rgbClr val="35BAE9"/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>
            <a:solidFill>
              <a:srgbClr val="FF357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0.9459</cdr:x>
      <cdr:y>0.04887</cdr:y>
    </cdr:from>
    <cdr:to>
      <cdr:x>0.99898</cdr:x>
      <cdr:y>0.4025</cdr:y>
    </cdr:to>
    <cdr:sp macro="" textlink="">
      <cdr:nvSpPr>
        <cdr:cNvPr id="43" name="Freeform 65">
          <a:extLst xmlns:a="http://schemas.openxmlformats.org/drawingml/2006/main">
            <a:ext uri="{FF2B5EF4-FFF2-40B4-BE49-F238E27FC236}">
              <a16:creationId xmlns:a16="http://schemas.microsoft.com/office/drawing/2014/main" id="{9DD11B21-F08B-4833-B5E9-8AAD8354D5B0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208778" y="180175"/>
          <a:ext cx="404515" cy="1303657"/>
        </a:xfrm>
        <a:custGeom xmlns:a="http://schemas.openxmlformats.org/drawingml/2006/main">
          <a:avLst/>
          <a:gdLst>
            <a:gd name="T0" fmla="*/ 69850 w 22"/>
            <a:gd name="T1" fmla="*/ 0 h 408"/>
            <a:gd name="T2" fmla="*/ 0 w 22"/>
            <a:gd name="T3" fmla="*/ 70278 h 408"/>
            <a:gd name="T4" fmla="*/ 0 w 22"/>
            <a:gd name="T5" fmla="*/ 2606675 h 408"/>
            <a:gd name="T6" fmla="*/ 139700 w 22"/>
            <a:gd name="T7" fmla="*/ 2606675 h 408"/>
            <a:gd name="T8" fmla="*/ 139700 w 22"/>
            <a:gd name="T9" fmla="*/ 70278 h 408"/>
            <a:gd name="T10" fmla="*/ 69850 w 22"/>
            <a:gd name="T11" fmla="*/ 0 h 408"/>
            <a:gd name="T12" fmla="*/ 0 60000 65536"/>
            <a:gd name="T13" fmla="*/ 0 60000 65536"/>
            <a:gd name="T14" fmla="*/ 0 60000 65536"/>
            <a:gd name="T15" fmla="*/ 0 60000 65536"/>
            <a:gd name="T16" fmla="*/ 0 60000 65536"/>
            <a:gd name="T17" fmla="*/ 0 60000 65536"/>
          </a:gdLst>
          <a:ahLst/>
          <a:cxnLst>
            <a:cxn ang="T12">
              <a:pos x="T0" y="T1"/>
            </a:cxn>
            <a:cxn ang="T13">
              <a:pos x="T2" y="T3"/>
            </a:cxn>
            <a:cxn ang="T14">
              <a:pos x="T4" y="T5"/>
            </a:cxn>
            <a:cxn ang="T15">
              <a:pos x="T6" y="T7"/>
            </a:cxn>
            <a:cxn ang="T16">
              <a:pos x="T8" y="T9"/>
            </a:cxn>
            <a:cxn ang="T17">
              <a:pos x="T10" y="T11"/>
            </a:cxn>
          </a:cxnLst>
          <a:rect l="0" t="0" r="r" b="b"/>
          <a:pathLst>
            <a:path w="22" h="408">
              <a:moveTo>
                <a:pt x="11" y="0"/>
              </a:moveTo>
              <a:cubicBezTo>
                <a:pt x="5" y="0"/>
                <a:pt x="0" y="5"/>
                <a:pt x="0" y="11"/>
              </a:cubicBezTo>
              <a:cubicBezTo>
                <a:pt x="0" y="408"/>
                <a:pt x="0" y="408"/>
                <a:pt x="0" y="408"/>
              </a:cubicBezTo>
              <a:cubicBezTo>
                <a:pt x="22" y="408"/>
                <a:pt x="22" y="408"/>
                <a:pt x="22" y="408"/>
              </a:cubicBezTo>
              <a:cubicBezTo>
                <a:pt x="22" y="11"/>
                <a:pt x="22" y="11"/>
                <a:pt x="22" y="11"/>
              </a:cubicBezTo>
              <a:cubicBezTo>
                <a:pt x="22" y="5"/>
                <a:pt x="17" y="0"/>
                <a:pt x="11" y="0"/>
              </a:cubicBezTo>
            </a:path>
          </a:pathLst>
        </a:custGeom>
        <a:solidFill xmlns:a="http://schemas.openxmlformats.org/drawingml/2006/main">
          <a:srgbClr val="1891B2"/>
        </a:solidFill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>
            <a:solidFill>
              <a:srgbClr val="FF357D"/>
            </a:solidFill>
            <a:latin typeface="+mn-lt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FB90B-64BA-480D-A6A8-90A07570BB6E}" type="datetimeFigureOut">
              <a:rPr lang="sk-SK" smtClean="0"/>
              <a:t>21. 8. 2023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61B09-2A3E-4E58-82A1-CC2EC4399E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29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84D-E398-4849-BBA1-E501928F8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EEE2A-B5A3-4CB7-A2F9-5CDDA78AE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E2258-C8B1-4752-B5CB-4C5A92FC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21. 8. 2023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EA5B1-A5E0-42C0-8D67-94430C16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ABA89-3791-42BD-8092-F3350C9C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404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9873-C21B-45FB-9CEC-FD7CF486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343C9-EC38-452B-B407-733BE8FFE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71E3A-AFAE-4D8A-9D66-8C6F84D8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21. 8. 2023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9CC0B-BB1A-45BE-A01D-59A94D07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13556-752B-4DBE-A11F-75AF2318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918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2E1BE-9152-4475-A7ED-4013D9DE2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8C81D-E332-48C4-97E2-036242A69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0C991-C142-450E-9E21-7ABA3E2C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21. 8. 2023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D7472-C60A-4184-84DF-AB0896C0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07FCE-B3CB-4251-92BF-4E10D3DB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467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2FA7-7DCD-4CAA-A0E1-9EA6611D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96B6C-7531-4F6F-B487-81B051934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B764F-08EB-415F-8F24-F42FBDE6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21. 8. 2023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4A80D-D6B1-41BE-AA14-2F38A498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31D9E-31D3-40BB-879B-81714ED0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244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740F-5113-4B27-B806-91B130D0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452CF-BE16-40B6-9652-2DA411F39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9F530-67B0-491D-8270-24EE7B2A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21. 8. 2023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46204-7F20-4C79-808B-006B066D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AC617-FCC6-4615-9FA2-F5B2BD47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64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E33EF-553E-47D6-9485-0BD07A81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893B7-F36D-4D10-B000-05772FD13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DB5A4-2E8B-48E7-BC5D-47E18591B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0BB56-A14B-4A09-8743-7BF74E8A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21. 8. 2023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62F01-52A1-4D4D-9098-D8F5EA41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9C5D-9ED6-4ABF-89B8-8D9EED35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62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4689-C0A7-4C34-8651-13F71000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AA661-B523-4694-96A5-E7FF8B7D4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928A9-4FE2-4690-BEF5-35CDE73A1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66B28-FBD1-4C2F-9BCB-4EF7CFE9B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9F84C9-3204-4717-88AC-8E3F1A56E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E3E970-A22A-413A-83FB-CD67AD1E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21. 8. 2023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ACBF35-889B-40E9-A79A-91BC5C43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2C723-3123-438A-865A-0B7EED16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9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9131-1502-4D1A-AAC1-4C945438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4674F-7CCC-4E4F-A2AB-5F3216CD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21. 8. 2023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ED3D3-861B-4297-8C03-AB513753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E9370-078E-43AA-9898-FDDB60E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703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9CA36-FE06-4AD6-9525-45E33FE8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21. 8. 2023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27CEB-7B67-43E6-B004-42E7DB45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E64A3-7D04-4920-81B7-6D3C138C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992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6B8A-CCA4-4E20-A1E8-4F9B0718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C506-5716-436E-B2C1-9697F2535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517A8-DF53-4EE5-BC89-AD7C07C7A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8A722-C9C1-45FA-8BC8-B0D8B957C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21. 8. 2023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C8D5D-452D-4042-9020-4AE2E94B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830E4-FC28-4C78-8B63-197957B1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898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A120-0ADE-4AA6-8A5D-81FEA237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C150A-53CE-444A-9BBD-B0D47FA94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4ED0C-E2D6-44BE-A46E-314925FB3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59DEC-5C01-4ECB-A93B-C5E96E91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1CB4-3F1E-4FEB-B4F8-C0D96EF5CC34}" type="datetimeFigureOut">
              <a:rPr lang="sk-SK" smtClean="0"/>
              <a:t>21. 8. 2023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040CE-9899-413B-84A1-E6718AC3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AD784-FC73-41EA-9922-F0C7E591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089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2A322-AA9B-4FB6-AE58-558997BD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EC353-62E3-426D-A101-47EBB22AF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C2CFD-EC74-4EBD-BBE5-690F3C0AC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F1CB4-3F1E-4FEB-B4F8-C0D96EF5CC34}" type="datetimeFigureOut">
              <a:rPr lang="sk-SK" smtClean="0"/>
              <a:t>21. 8. 2023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93EC0-FB34-4C5D-A0C7-FF3B876CC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B1D5D-7181-4050-86C1-453E76E81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2057-981F-400C-A1A0-7515B8CFE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10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30.sv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2" Type="http://schemas.openxmlformats.org/officeDocument/2006/relationships/chart" Target="../charts/chart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2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chart" Target="../charts/chart3.xml"/><Relationship Id="rId7" Type="http://schemas.openxmlformats.org/officeDocument/2006/relationships/image" Target="../media/image4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" Type="http://schemas.openxmlformats.org/officeDocument/2006/relationships/chart" Target="../charts/chart2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7.png"/><Relationship Id="rId5" Type="http://schemas.openxmlformats.org/officeDocument/2006/relationships/image" Target="../media/image2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1.pn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10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02804F9B-2B89-4A7D-BD43-A0D5B886A11A}"/>
              </a:ext>
            </a:extLst>
          </p:cNvPr>
          <p:cNvSpPr/>
          <p:nvPr/>
        </p:nvSpPr>
        <p:spPr>
          <a:xfrm>
            <a:off x="1547510" y="2056198"/>
            <a:ext cx="1494541" cy="1288397"/>
          </a:xfrm>
          <a:prstGeom prst="hexagon">
            <a:avLst/>
          </a:prstGeom>
          <a:solidFill>
            <a:srgbClr val="1AA0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A26193-60A2-491E-A8F4-A5A32AF3FC78}"/>
              </a:ext>
            </a:extLst>
          </p:cNvPr>
          <p:cNvSpPr txBox="1"/>
          <p:nvPr/>
        </p:nvSpPr>
        <p:spPr>
          <a:xfrm>
            <a:off x="1894564" y="1222213"/>
            <a:ext cx="834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DEŇ DAŇOVÉHO ODBREMENENIA NA SLOVENSKU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30528F-0AD0-4A46-B5E9-B4F96284E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5" y="6120162"/>
            <a:ext cx="779352" cy="281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418F10-7953-489F-B9C8-8A03D4B018C3}"/>
              </a:ext>
            </a:extLst>
          </p:cNvPr>
          <p:cNvSpPr txBox="1"/>
          <p:nvPr/>
        </p:nvSpPr>
        <p:spPr>
          <a:xfrm>
            <a:off x="1635506" y="4695153"/>
            <a:ext cx="886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Deň daňového odbremenenia vyjadruje symbolický a hypotetický dátum od začiatku roka, odkedy by zamestnanec s priemernou mzdou 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už nemusel platiť dane v ich ekonomickej podstate (všetky administratívne vynútené platby).</a:t>
            </a:r>
            <a:endParaRPr lang="sk-SK" sz="16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41218DA-596B-4BF9-81B6-F7EC2D496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5519292"/>
            <a:ext cx="1420645" cy="517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42281-A4CF-4262-A6A0-5B442B041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6104834"/>
            <a:ext cx="744982" cy="281955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1DD1C433-A6ED-4157-94EF-916C69FF7818}"/>
              </a:ext>
            </a:extLst>
          </p:cNvPr>
          <p:cNvSpPr txBox="1"/>
          <p:nvPr/>
        </p:nvSpPr>
        <p:spPr>
          <a:xfrm>
            <a:off x="1869785" y="3344129"/>
            <a:ext cx="87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" dirty="0">
                <a:latin typeface="Arial" panose="020B0604020202020204" pitchFamily="34" charset="0"/>
                <a:cs typeface="Arial" panose="020B0604020202020204" pitchFamily="34" charset="0"/>
              </a:rPr>
              <a:t>Aktualizovaný údaj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8389C1-F943-4970-B566-9972AF970ABB}"/>
              </a:ext>
            </a:extLst>
          </p:cNvPr>
          <p:cNvSpPr/>
          <p:nvPr/>
        </p:nvSpPr>
        <p:spPr>
          <a:xfrm>
            <a:off x="1755606" y="2232255"/>
            <a:ext cx="1066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12 AUGUST</a:t>
            </a:r>
          </a:p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2016</a:t>
            </a:r>
            <a:endParaRPr lang="en-US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6585354-B0A8-4B84-84CF-360059B5C623}"/>
              </a:ext>
            </a:extLst>
          </p:cNvPr>
          <p:cNvSpPr txBox="1"/>
          <p:nvPr/>
        </p:nvSpPr>
        <p:spPr>
          <a:xfrm>
            <a:off x="3110420" y="4051726"/>
            <a:ext cx="87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" dirty="0">
                <a:latin typeface="Arial" panose="020B0604020202020204" pitchFamily="34" charset="0"/>
                <a:cs typeface="Arial" panose="020B0604020202020204" pitchFamily="34" charset="0"/>
              </a:rPr>
              <a:t>Aktualizovaný údaj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9F37DD9-C9D4-4F00-8609-B1D6F86E25B2}"/>
              </a:ext>
            </a:extLst>
          </p:cNvPr>
          <p:cNvSpPr txBox="1"/>
          <p:nvPr/>
        </p:nvSpPr>
        <p:spPr>
          <a:xfrm>
            <a:off x="5430111" y="3580283"/>
            <a:ext cx="87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" dirty="0">
                <a:latin typeface="Arial" panose="020B0604020202020204" pitchFamily="34" charset="0"/>
                <a:cs typeface="Arial" panose="020B0604020202020204" pitchFamily="34" charset="0"/>
              </a:rPr>
              <a:t>Aktualizovaný údaj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7F2653-A333-4217-A4E9-B6C08BDDF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5" y="6485077"/>
            <a:ext cx="728207" cy="1555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B55915-8261-4E3A-80F1-CCDF4FD2D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13" y="6336924"/>
            <a:ext cx="1024884" cy="460118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D78725C7-70D0-42BF-B44E-EFFC01CC9E94}"/>
              </a:ext>
            </a:extLst>
          </p:cNvPr>
          <p:cNvSpPr/>
          <p:nvPr/>
        </p:nvSpPr>
        <p:spPr>
          <a:xfrm>
            <a:off x="1629682" y="2122997"/>
            <a:ext cx="1332593" cy="1148787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A2A5B677-E710-408E-8A38-2748D4261157}"/>
              </a:ext>
            </a:extLst>
          </p:cNvPr>
          <p:cNvSpPr/>
          <p:nvPr/>
        </p:nvSpPr>
        <p:spPr>
          <a:xfrm>
            <a:off x="2804149" y="2768314"/>
            <a:ext cx="1494541" cy="1288397"/>
          </a:xfrm>
          <a:prstGeom prst="hexagon">
            <a:avLst/>
          </a:prstGeom>
          <a:solidFill>
            <a:srgbClr val="FCC1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19C4F1-A727-4BB3-9ABA-FD655862CD4B}"/>
              </a:ext>
            </a:extLst>
          </p:cNvPr>
          <p:cNvSpPr/>
          <p:nvPr/>
        </p:nvSpPr>
        <p:spPr>
          <a:xfrm>
            <a:off x="3012245" y="2944371"/>
            <a:ext cx="1066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16 AUGUST</a:t>
            </a:r>
          </a:p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2017</a:t>
            </a:r>
            <a:endParaRPr lang="en-US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F7B80942-2892-4E30-93B7-D857E09374F2}"/>
              </a:ext>
            </a:extLst>
          </p:cNvPr>
          <p:cNvSpPr/>
          <p:nvPr/>
        </p:nvSpPr>
        <p:spPr>
          <a:xfrm>
            <a:off x="2886321" y="2835113"/>
            <a:ext cx="1332593" cy="1148787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A4CEE11A-E0A0-4B79-8ED9-7ACB9B4D2734}"/>
              </a:ext>
            </a:extLst>
          </p:cNvPr>
          <p:cNvSpPr/>
          <p:nvPr/>
        </p:nvSpPr>
        <p:spPr>
          <a:xfrm>
            <a:off x="4074631" y="2101318"/>
            <a:ext cx="1494541" cy="1288397"/>
          </a:xfrm>
          <a:prstGeom prst="hexagon">
            <a:avLst/>
          </a:prstGeom>
          <a:solidFill>
            <a:srgbClr val="F97F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7547DB5-2D5C-4DD8-A727-54E1E103BEBA}"/>
              </a:ext>
            </a:extLst>
          </p:cNvPr>
          <p:cNvSpPr/>
          <p:nvPr/>
        </p:nvSpPr>
        <p:spPr>
          <a:xfrm>
            <a:off x="4282727" y="2277375"/>
            <a:ext cx="1066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19 AUGUST</a:t>
            </a:r>
          </a:p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2018</a:t>
            </a:r>
            <a:endParaRPr lang="en-US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0" name="Hexagon 89">
            <a:extLst>
              <a:ext uri="{FF2B5EF4-FFF2-40B4-BE49-F238E27FC236}">
                <a16:creationId xmlns:a16="http://schemas.microsoft.com/office/drawing/2014/main" id="{7E7C6017-5774-4892-96FB-351041D66952}"/>
              </a:ext>
            </a:extLst>
          </p:cNvPr>
          <p:cNvSpPr/>
          <p:nvPr/>
        </p:nvSpPr>
        <p:spPr>
          <a:xfrm>
            <a:off x="4156803" y="2168117"/>
            <a:ext cx="1332593" cy="1148787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1" name="Hexagon 90">
            <a:extLst>
              <a:ext uri="{FF2B5EF4-FFF2-40B4-BE49-F238E27FC236}">
                <a16:creationId xmlns:a16="http://schemas.microsoft.com/office/drawing/2014/main" id="{A7E3708A-8D82-4E02-9306-9A29B760775D}"/>
              </a:ext>
            </a:extLst>
          </p:cNvPr>
          <p:cNvSpPr/>
          <p:nvPr/>
        </p:nvSpPr>
        <p:spPr>
          <a:xfrm>
            <a:off x="5331270" y="2802520"/>
            <a:ext cx="1494541" cy="1288397"/>
          </a:xfrm>
          <a:prstGeom prst="hexagon">
            <a:avLst/>
          </a:prstGeom>
          <a:solidFill>
            <a:srgbClr val="F932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6FB00D2-4321-4183-8CE6-6AD4AF586843}"/>
              </a:ext>
            </a:extLst>
          </p:cNvPr>
          <p:cNvSpPr/>
          <p:nvPr/>
        </p:nvSpPr>
        <p:spPr>
          <a:xfrm>
            <a:off x="5539366" y="2978577"/>
            <a:ext cx="1066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19 AUGUST</a:t>
            </a:r>
          </a:p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2019</a:t>
            </a:r>
            <a:endParaRPr lang="en-US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3" name="Hexagon 92">
            <a:extLst>
              <a:ext uri="{FF2B5EF4-FFF2-40B4-BE49-F238E27FC236}">
                <a16:creationId xmlns:a16="http://schemas.microsoft.com/office/drawing/2014/main" id="{362BAB04-E5DF-4BF5-8121-B1CE50BB912F}"/>
              </a:ext>
            </a:extLst>
          </p:cNvPr>
          <p:cNvSpPr/>
          <p:nvPr/>
        </p:nvSpPr>
        <p:spPr>
          <a:xfrm>
            <a:off x="5413442" y="2869319"/>
            <a:ext cx="1332593" cy="1148787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4" name="Hexagon 93">
            <a:extLst>
              <a:ext uri="{FF2B5EF4-FFF2-40B4-BE49-F238E27FC236}">
                <a16:creationId xmlns:a16="http://schemas.microsoft.com/office/drawing/2014/main" id="{FC1CA07F-ED10-4601-B5CF-C9F6C103737C}"/>
              </a:ext>
            </a:extLst>
          </p:cNvPr>
          <p:cNvSpPr/>
          <p:nvPr/>
        </p:nvSpPr>
        <p:spPr>
          <a:xfrm>
            <a:off x="6574066" y="2097108"/>
            <a:ext cx="1494541" cy="1288397"/>
          </a:xfrm>
          <a:prstGeom prst="hexagon">
            <a:avLst/>
          </a:prstGeom>
          <a:solidFill>
            <a:srgbClr val="CE24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2E78398-C405-4926-873D-07CB1269E6C1}"/>
              </a:ext>
            </a:extLst>
          </p:cNvPr>
          <p:cNvSpPr/>
          <p:nvPr/>
        </p:nvSpPr>
        <p:spPr>
          <a:xfrm>
            <a:off x="6782162" y="2273165"/>
            <a:ext cx="1066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22 AUGUST</a:t>
            </a:r>
          </a:p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2020</a:t>
            </a:r>
            <a:endParaRPr lang="en-US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80BAAFF7-CCDA-4B74-A5EB-C8303788ADA4}"/>
              </a:ext>
            </a:extLst>
          </p:cNvPr>
          <p:cNvSpPr/>
          <p:nvPr/>
        </p:nvSpPr>
        <p:spPr>
          <a:xfrm>
            <a:off x="6656238" y="2163907"/>
            <a:ext cx="1332593" cy="1148787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7C4D60EB-E758-46AA-9B0B-B8031DAE1A2B}"/>
              </a:ext>
            </a:extLst>
          </p:cNvPr>
          <p:cNvSpPr/>
          <p:nvPr/>
        </p:nvSpPr>
        <p:spPr>
          <a:xfrm>
            <a:off x="7828284" y="2791901"/>
            <a:ext cx="1494541" cy="1288397"/>
          </a:xfrm>
          <a:prstGeom prst="hexagon">
            <a:avLst/>
          </a:prstGeom>
          <a:solidFill>
            <a:srgbClr val="9B5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C4DE4A9-30EE-46CD-88B6-FE8543611E31}"/>
              </a:ext>
            </a:extLst>
          </p:cNvPr>
          <p:cNvSpPr/>
          <p:nvPr/>
        </p:nvSpPr>
        <p:spPr>
          <a:xfrm>
            <a:off x="8036380" y="2967958"/>
            <a:ext cx="1066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19 AUGUST</a:t>
            </a:r>
          </a:p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2021</a:t>
            </a:r>
            <a:endParaRPr lang="en-US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0" name="Hexagon 99">
            <a:extLst>
              <a:ext uri="{FF2B5EF4-FFF2-40B4-BE49-F238E27FC236}">
                <a16:creationId xmlns:a16="http://schemas.microsoft.com/office/drawing/2014/main" id="{08E14793-3CFD-4FF7-AE63-3726EE3D7E8D}"/>
              </a:ext>
            </a:extLst>
          </p:cNvPr>
          <p:cNvSpPr/>
          <p:nvPr/>
        </p:nvSpPr>
        <p:spPr>
          <a:xfrm>
            <a:off x="7910456" y="2858700"/>
            <a:ext cx="1332593" cy="1148787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1" name="Hexagon 100">
            <a:extLst>
              <a:ext uri="{FF2B5EF4-FFF2-40B4-BE49-F238E27FC236}">
                <a16:creationId xmlns:a16="http://schemas.microsoft.com/office/drawing/2014/main" id="{C93082AF-256B-48E8-B120-2F2A89807835}"/>
              </a:ext>
            </a:extLst>
          </p:cNvPr>
          <p:cNvSpPr/>
          <p:nvPr/>
        </p:nvSpPr>
        <p:spPr>
          <a:xfrm>
            <a:off x="9082828" y="2124670"/>
            <a:ext cx="1494541" cy="1288397"/>
          </a:xfrm>
          <a:prstGeom prst="hexagon">
            <a:avLst/>
          </a:prstGeom>
          <a:solidFill>
            <a:srgbClr val="6A30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16C7C43-99B0-4BFB-A498-A85650E19C2A}"/>
              </a:ext>
            </a:extLst>
          </p:cNvPr>
          <p:cNvSpPr/>
          <p:nvPr/>
        </p:nvSpPr>
        <p:spPr>
          <a:xfrm>
            <a:off x="9290924" y="2300727"/>
            <a:ext cx="1066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19 AUGUST</a:t>
            </a:r>
          </a:p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2022</a:t>
            </a:r>
            <a:endParaRPr lang="en-US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3" name="Hexagon 102">
            <a:extLst>
              <a:ext uri="{FF2B5EF4-FFF2-40B4-BE49-F238E27FC236}">
                <a16:creationId xmlns:a16="http://schemas.microsoft.com/office/drawing/2014/main" id="{AA44F944-9547-4B0A-A6C0-4340F9FEAEE3}"/>
              </a:ext>
            </a:extLst>
          </p:cNvPr>
          <p:cNvSpPr/>
          <p:nvPr/>
        </p:nvSpPr>
        <p:spPr>
          <a:xfrm>
            <a:off x="9165000" y="2191469"/>
            <a:ext cx="1332593" cy="1148787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4" name="Hexagon 103">
            <a:extLst>
              <a:ext uri="{FF2B5EF4-FFF2-40B4-BE49-F238E27FC236}">
                <a16:creationId xmlns:a16="http://schemas.microsoft.com/office/drawing/2014/main" id="{57DDCD24-6225-459B-BC64-1A8C5FB407CB}"/>
              </a:ext>
            </a:extLst>
          </p:cNvPr>
          <p:cNvSpPr/>
          <p:nvPr/>
        </p:nvSpPr>
        <p:spPr>
          <a:xfrm>
            <a:off x="10357387" y="2761456"/>
            <a:ext cx="1494541" cy="1288397"/>
          </a:xfrm>
          <a:prstGeom prst="hexagon">
            <a:avLst/>
          </a:prstGeom>
          <a:solidFill>
            <a:srgbClr val="35B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92A7102-7BB5-40A3-94F8-D58521DC223D}"/>
              </a:ext>
            </a:extLst>
          </p:cNvPr>
          <p:cNvSpPr/>
          <p:nvPr/>
        </p:nvSpPr>
        <p:spPr>
          <a:xfrm>
            <a:off x="10565483" y="2937513"/>
            <a:ext cx="1066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21</a:t>
            </a:r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AUGUST</a:t>
            </a:r>
          </a:p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2023</a:t>
            </a:r>
            <a:endParaRPr lang="en-US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6" name="Hexagon 105">
            <a:extLst>
              <a:ext uri="{FF2B5EF4-FFF2-40B4-BE49-F238E27FC236}">
                <a16:creationId xmlns:a16="http://schemas.microsoft.com/office/drawing/2014/main" id="{D2C250CB-A3B7-4CFA-8A4D-B28E2EC28379}"/>
              </a:ext>
            </a:extLst>
          </p:cNvPr>
          <p:cNvSpPr/>
          <p:nvPr/>
        </p:nvSpPr>
        <p:spPr>
          <a:xfrm>
            <a:off x="10439559" y="2828255"/>
            <a:ext cx="1332593" cy="1148787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D8714636-0D92-456D-BA2B-224D9A6B2122}"/>
              </a:ext>
            </a:extLst>
          </p:cNvPr>
          <p:cNvSpPr/>
          <p:nvPr/>
        </p:nvSpPr>
        <p:spPr>
          <a:xfrm>
            <a:off x="264416" y="2752883"/>
            <a:ext cx="1494541" cy="1288397"/>
          </a:xfrm>
          <a:prstGeom prst="hexagon">
            <a:avLst/>
          </a:prstGeom>
          <a:solidFill>
            <a:srgbClr val="42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2A72500-B4E2-4399-8E3E-28F301C7A49F}"/>
              </a:ext>
            </a:extLst>
          </p:cNvPr>
          <p:cNvSpPr/>
          <p:nvPr/>
        </p:nvSpPr>
        <p:spPr>
          <a:xfrm>
            <a:off x="472512" y="2928940"/>
            <a:ext cx="1066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10</a:t>
            </a:r>
          </a:p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AUGUST</a:t>
            </a:r>
          </a:p>
          <a:p>
            <a:pPr algn="ctr"/>
            <a:r>
              <a:rPr lang="sk-SK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2015</a:t>
            </a:r>
            <a:endParaRPr lang="en-US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3" name="Hexagon 152">
            <a:extLst>
              <a:ext uri="{FF2B5EF4-FFF2-40B4-BE49-F238E27FC236}">
                <a16:creationId xmlns:a16="http://schemas.microsoft.com/office/drawing/2014/main" id="{87726BA6-2C75-4054-BF34-FB2C48943A85}"/>
              </a:ext>
            </a:extLst>
          </p:cNvPr>
          <p:cNvSpPr/>
          <p:nvPr/>
        </p:nvSpPr>
        <p:spPr>
          <a:xfrm>
            <a:off x="346588" y="2819682"/>
            <a:ext cx="1332593" cy="1148787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4B38A0-467B-4C11-97D2-1782D46CFBB2}"/>
              </a:ext>
            </a:extLst>
          </p:cNvPr>
          <p:cNvSpPr txBox="1"/>
          <p:nvPr/>
        </p:nvSpPr>
        <p:spPr>
          <a:xfrm>
            <a:off x="4395549" y="3390070"/>
            <a:ext cx="87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" dirty="0">
                <a:latin typeface="Arial" panose="020B0604020202020204" pitchFamily="34" charset="0"/>
                <a:cs typeface="Arial" panose="020B0604020202020204" pitchFamily="34" charset="0"/>
              </a:rPr>
              <a:t>Aktualizovaný údaj</a:t>
            </a:r>
          </a:p>
        </p:txBody>
      </p:sp>
    </p:spTree>
    <p:extLst>
      <p:ext uri="{BB962C8B-B14F-4D97-AF65-F5344CB8AC3E}">
        <p14:creationId xmlns:p14="http://schemas.microsoft.com/office/powerpoint/2010/main" val="400089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AF647C-D3E7-4CEE-89D0-DF5D87051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3726" y="4484094"/>
            <a:ext cx="1010938" cy="685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CCF049-8101-4364-A8B3-21386CED3107}"/>
              </a:ext>
            </a:extLst>
          </p:cNvPr>
          <p:cNvSpPr txBox="1"/>
          <p:nvPr/>
        </p:nvSpPr>
        <p:spPr>
          <a:xfrm>
            <a:off x="944779" y="805125"/>
            <a:ext cx="1054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CELKOVÉ DAŇOVÉ BREMENO ZA ROK 2022 NA SLOVENSKU V POROVNANÍ S ČESKOM A POĽSKOM</a:t>
            </a:r>
          </a:p>
        </p:txBody>
      </p:sp>
      <p:grpSp>
        <p:nvGrpSpPr>
          <p:cNvPr id="79" name="Группа 5">
            <a:extLst>
              <a:ext uri="{FF2B5EF4-FFF2-40B4-BE49-F238E27FC236}">
                <a16:creationId xmlns:a16="http://schemas.microsoft.com/office/drawing/2014/main" id="{35F5B469-2C63-470E-94B3-686848034CB0}"/>
              </a:ext>
            </a:extLst>
          </p:cNvPr>
          <p:cNvGrpSpPr/>
          <p:nvPr/>
        </p:nvGrpSpPr>
        <p:grpSpPr>
          <a:xfrm>
            <a:off x="10389372" y="3974539"/>
            <a:ext cx="1533525" cy="1882775"/>
            <a:chOff x="5489575" y="2371725"/>
            <a:chExt cx="1533525" cy="1882775"/>
          </a:xfrm>
        </p:grpSpPr>
        <p:sp>
          <p:nvSpPr>
            <p:cNvPr id="80" name="Freeform 62">
              <a:extLst>
                <a:ext uri="{FF2B5EF4-FFF2-40B4-BE49-F238E27FC236}">
                  <a16:creationId xmlns:a16="http://schemas.microsoft.com/office/drawing/2014/main" id="{40D8677F-C164-4E86-99A6-91F617E19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2371725"/>
              <a:ext cx="1452562" cy="1882775"/>
            </a:xfrm>
            <a:custGeom>
              <a:avLst/>
              <a:gdLst>
                <a:gd name="T0" fmla="*/ 520919 w 145"/>
                <a:gd name="T1" fmla="*/ 1882775 h 186"/>
                <a:gd name="T2" fmla="*/ 0 w 145"/>
                <a:gd name="T3" fmla="*/ 1720816 h 186"/>
                <a:gd name="T4" fmla="*/ 40071 w 145"/>
                <a:gd name="T5" fmla="*/ 1660081 h 186"/>
                <a:gd name="T6" fmla="*/ 520919 w 145"/>
                <a:gd name="T7" fmla="*/ 1801795 h 186"/>
                <a:gd name="T8" fmla="*/ 1372422 w 145"/>
                <a:gd name="T9" fmla="*/ 941387 h 186"/>
                <a:gd name="T10" fmla="*/ 520919 w 145"/>
                <a:gd name="T11" fmla="*/ 80980 h 186"/>
                <a:gd name="T12" fmla="*/ 520919 w 145"/>
                <a:gd name="T13" fmla="*/ 0 h 186"/>
                <a:gd name="T14" fmla="*/ 1452563 w 145"/>
                <a:gd name="T15" fmla="*/ 941387 h 186"/>
                <a:gd name="T16" fmla="*/ 520919 w 145"/>
                <a:gd name="T17" fmla="*/ 188277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186">
                  <a:moveTo>
                    <a:pt x="52" y="186"/>
                  </a:moveTo>
                  <a:cubicBezTo>
                    <a:pt x="33" y="186"/>
                    <a:pt x="15" y="181"/>
                    <a:pt x="0" y="170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18" y="173"/>
                    <a:pt x="35" y="178"/>
                    <a:pt x="52" y="178"/>
                  </a:cubicBezTo>
                  <a:cubicBezTo>
                    <a:pt x="99" y="178"/>
                    <a:pt x="137" y="140"/>
                    <a:pt x="137" y="93"/>
                  </a:cubicBezTo>
                  <a:cubicBezTo>
                    <a:pt x="137" y="46"/>
                    <a:pt x="99" y="8"/>
                    <a:pt x="52" y="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04" y="0"/>
                    <a:pt x="145" y="41"/>
                    <a:pt x="145" y="93"/>
                  </a:cubicBezTo>
                  <a:cubicBezTo>
                    <a:pt x="145" y="145"/>
                    <a:pt x="104" y="186"/>
                    <a:pt x="52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val 68">
              <a:extLst>
                <a:ext uri="{FF2B5EF4-FFF2-40B4-BE49-F238E27FC236}">
                  <a16:creationId xmlns:a16="http://schemas.microsoft.com/office/drawing/2014/main" id="{932F1A9D-C31D-439E-B77D-54FCBF89B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575" y="3971925"/>
              <a:ext cx="180975" cy="192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D919146-C9DE-4967-9C1B-BC973734B3DD}"/>
              </a:ext>
            </a:extLst>
          </p:cNvPr>
          <p:cNvSpPr/>
          <p:nvPr/>
        </p:nvSpPr>
        <p:spPr>
          <a:xfrm>
            <a:off x="3081640" y="2172640"/>
            <a:ext cx="219682" cy="2196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704D7BD3-E8DA-4F12-8F6A-E2E2AD0D37B9}"/>
              </a:ext>
            </a:extLst>
          </p:cNvPr>
          <p:cNvSpPr/>
          <p:nvPr/>
        </p:nvSpPr>
        <p:spPr>
          <a:xfrm>
            <a:off x="5886988" y="3069652"/>
            <a:ext cx="177299" cy="17729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49FDEF83-03FD-4EB8-84F7-CB2EF17A807C}"/>
              </a:ext>
            </a:extLst>
          </p:cNvPr>
          <p:cNvSpPr/>
          <p:nvPr/>
        </p:nvSpPr>
        <p:spPr>
          <a:xfrm>
            <a:off x="9804278" y="3934939"/>
            <a:ext cx="113350" cy="11335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1" name="Arc 110">
            <a:extLst>
              <a:ext uri="{FF2B5EF4-FFF2-40B4-BE49-F238E27FC236}">
                <a16:creationId xmlns:a16="http://schemas.microsoft.com/office/drawing/2014/main" id="{F8D3C995-71F1-4634-9459-2593DE6314C3}"/>
              </a:ext>
            </a:extLst>
          </p:cNvPr>
          <p:cNvSpPr/>
          <p:nvPr/>
        </p:nvSpPr>
        <p:spPr>
          <a:xfrm rot="444709">
            <a:off x="9239524" y="3987804"/>
            <a:ext cx="1090723" cy="1083337"/>
          </a:xfrm>
          <a:prstGeom prst="arc">
            <a:avLst>
              <a:gd name="adj1" fmla="val 16200000"/>
              <a:gd name="adj2" fmla="val 170905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0EEC55-F9C2-4CD4-B6D4-01F44D0DE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1" y="1012976"/>
            <a:ext cx="5590517" cy="541981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9FD7714-0ACB-4F73-A571-8848FC926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44" y="2829827"/>
            <a:ext cx="1010938" cy="66893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EAC28CA-6CB9-40E5-9E59-F10D1D13E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79" y="3735953"/>
            <a:ext cx="887376" cy="5927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099784-09BF-472F-9AF1-6E900211390A}"/>
              </a:ext>
            </a:extLst>
          </p:cNvPr>
          <p:cNvSpPr txBox="1"/>
          <p:nvPr/>
        </p:nvSpPr>
        <p:spPr>
          <a:xfrm>
            <a:off x="7398210" y="3982295"/>
            <a:ext cx="30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97F0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Slovensko: 63,27 %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331821F-48CC-44B2-B29F-EA0EA150509B}"/>
              </a:ext>
            </a:extLst>
          </p:cNvPr>
          <p:cNvSpPr txBox="1"/>
          <p:nvPr/>
        </p:nvSpPr>
        <p:spPr>
          <a:xfrm>
            <a:off x="7398211" y="3057744"/>
            <a:ext cx="234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rgbClr val="1AA08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Česko</a:t>
            </a:r>
            <a:r>
              <a:rPr lang="sk-SK" sz="2400">
                <a:solidFill>
                  <a:srgbClr val="1AA08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: 62,58 </a:t>
            </a:r>
            <a:r>
              <a:rPr lang="sk-SK" sz="2400" dirty="0">
                <a:solidFill>
                  <a:srgbClr val="1AA08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%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1D4D8FB-9204-4C88-94FF-D37401AF710A}"/>
              </a:ext>
            </a:extLst>
          </p:cNvPr>
          <p:cNvSpPr txBox="1"/>
          <p:nvPr/>
        </p:nvSpPr>
        <p:spPr>
          <a:xfrm>
            <a:off x="7398210" y="4708087"/>
            <a:ext cx="280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CE246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Poľsko: 64,99 %</a:t>
            </a:r>
            <a:r>
              <a:rPr lang="sk-SK" sz="2400" dirty="0">
                <a:solidFill>
                  <a:srgbClr val="00AA9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42204F-DCD9-41AB-9370-4EFEEAF8E9ED}"/>
              </a:ext>
            </a:extLst>
          </p:cNvPr>
          <p:cNvSpPr txBox="1"/>
          <p:nvPr/>
        </p:nvSpPr>
        <p:spPr>
          <a:xfrm>
            <a:off x="7637877" y="5292267"/>
            <a:ext cx="2590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1100" dirty="0">
                <a:latin typeface="Roboto Thin" panose="02000000000000000000" pitchFamily="2" charset="0"/>
                <a:ea typeface="Roboto Thin" panose="02000000000000000000" pitchFamily="2" charset="0"/>
              </a:rPr>
              <a:t> </a:t>
            </a:r>
            <a:r>
              <a:rPr lang="sk-SK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Zdrojom údajov za Slovensko je</a:t>
            </a:r>
          </a:p>
          <a:p>
            <a:pPr algn="r"/>
            <a:r>
              <a:rPr lang="sk-SK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European Investment Centre a</a:t>
            </a:r>
          </a:p>
          <a:p>
            <a:pPr algn="r"/>
            <a:r>
              <a:rPr lang="sk-SK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Konzervatívny inštitút M. R. Štefánika,</a:t>
            </a:r>
          </a:p>
          <a:p>
            <a:pPr algn="r"/>
            <a:r>
              <a:rPr lang="sk-SK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za Česko Liberální institut</a:t>
            </a:r>
          </a:p>
          <a:p>
            <a:pPr algn="r"/>
            <a:r>
              <a:rPr lang="sk-SK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a za Poľsko Warsaw Enterprise Institut.</a:t>
            </a:r>
            <a:br>
              <a:rPr lang="sk-SK" sz="11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sk-SK" sz="11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4A1106C-A163-4778-8C24-12748184D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5" y="6120162"/>
            <a:ext cx="779352" cy="28195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F66B956-5082-491C-94CC-50594D0319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5519292"/>
            <a:ext cx="1420645" cy="51791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DB21B06-BE0D-4537-9441-91BBC7225A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6104834"/>
            <a:ext cx="744982" cy="28195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ACE4D7E-C254-44FA-9381-7757D90426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5" y="6485077"/>
            <a:ext cx="728207" cy="15556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FF1A379-C6BB-4BCD-B01E-0A44BB8679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13" y="6336924"/>
            <a:ext cx="1024884" cy="4601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A51760F-7A54-4097-8DBE-66B69A6B32A8}"/>
              </a:ext>
            </a:extLst>
          </p:cNvPr>
          <p:cNvSpPr/>
          <p:nvPr/>
        </p:nvSpPr>
        <p:spPr>
          <a:xfrm>
            <a:off x="6303554" y="2880057"/>
            <a:ext cx="917901" cy="60472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02AC3C6-7A44-4CCD-AD3C-ECC8F62E6517}"/>
              </a:ext>
            </a:extLst>
          </p:cNvPr>
          <p:cNvSpPr/>
          <p:nvPr/>
        </p:nvSpPr>
        <p:spPr>
          <a:xfrm>
            <a:off x="6334079" y="4519185"/>
            <a:ext cx="887376" cy="60472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C52A92E-4E29-4DA4-8FFC-E7ADB81CDA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72747" y="3427584"/>
            <a:ext cx="704244" cy="794322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A892225C-9A20-409C-B0F1-36C9C8D691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74372" y="3238014"/>
            <a:ext cx="704244" cy="794322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B9F6CBFC-AD8C-4606-B4CD-CE1547927F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95594" y="2612140"/>
            <a:ext cx="704244" cy="7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C9947C-DBB4-4398-B87E-BBC438348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376248"/>
              </p:ext>
            </p:extLst>
          </p:nvPr>
        </p:nvGraphicFramePr>
        <p:xfrm>
          <a:off x="1491341" y="1553448"/>
          <a:ext cx="7621046" cy="3686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B9DBBB6-8A3F-43D2-8143-9894FF3F7842}"/>
              </a:ext>
            </a:extLst>
          </p:cNvPr>
          <p:cNvSpPr txBox="1"/>
          <p:nvPr/>
        </p:nvSpPr>
        <p:spPr>
          <a:xfrm>
            <a:off x="2032000" y="628650"/>
            <a:ext cx="730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O VÄČŠINE ZAROBENÝCH PEŇAZÍ NEROZHODUJE ZAMESTNANEC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0700A-B910-4E67-87A8-A70491C1D4C2}"/>
              </a:ext>
            </a:extLst>
          </p:cNvPr>
          <p:cNvSpPr txBox="1"/>
          <p:nvPr/>
        </p:nvSpPr>
        <p:spPr>
          <a:xfrm>
            <a:off x="2069173" y="6260264"/>
            <a:ext cx="15132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Roboto Light" panose="02000000000000000000" pitchFamily="2" charset="0"/>
                <a:ea typeface="Roboto Light" panose="02000000000000000000" pitchFamily="2" charset="0"/>
              </a:rPr>
              <a:t>Zostatok peňazí (v %)</a:t>
            </a:r>
            <a:endParaRPr lang="sk-SK" sz="105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D630B9-90AD-43C9-A21F-EC5A243CA92F}"/>
              </a:ext>
            </a:extLst>
          </p:cNvPr>
          <p:cNvSpPr txBox="1"/>
          <p:nvPr/>
        </p:nvSpPr>
        <p:spPr>
          <a:xfrm>
            <a:off x="6712276" y="6172531"/>
            <a:ext cx="3018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Údaje za roky 2015 až 2017 sú revidované.</a:t>
            </a:r>
            <a:endParaRPr lang="sk-SK" sz="1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DCCB8D-DEC3-4249-9DD3-EEF927071F13}"/>
              </a:ext>
            </a:extLst>
          </p:cNvPr>
          <p:cNvSpPr txBox="1"/>
          <p:nvPr/>
        </p:nvSpPr>
        <p:spPr>
          <a:xfrm rot="16200000">
            <a:off x="2117863" y="3896994"/>
            <a:ext cx="84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60,34 %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F611670-3853-4D32-A9F5-7CA5DC0DF9A2}"/>
              </a:ext>
            </a:extLst>
          </p:cNvPr>
          <p:cNvSpPr txBox="1"/>
          <p:nvPr/>
        </p:nvSpPr>
        <p:spPr>
          <a:xfrm rot="16200000">
            <a:off x="2911288" y="3884906"/>
            <a:ext cx="84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61,10 %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2950FAA-C47A-4D3F-AFF1-DA60B8C19F1F}"/>
              </a:ext>
            </a:extLst>
          </p:cNvPr>
          <p:cNvSpPr txBox="1"/>
          <p:nvPr/>
        </p:nvSpPr>
        <p:spPr>
          <a:xfrm rot="16200000">
            <a:off x="3778624" y="3868273"/>
            <a:ext cx="84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61,86 %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16B90938-AA05-4C3C-990F-525EE9FEB282}"/>
              </a:ext>
            </a:extLst>
          </p:cNvPr>
          <p:cNvSpPr txBox="1"/>
          <p:nvPr/>
        </p:nvSpPr>
        <p:spPr>
          <a:xfrm rot="16200000">
            <a:off x="4566662" y="3876740"/>
            <a:ext cx="84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62,67 %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5E31C047-0713-4A38-B593-00483FF49692}"/>
              </a:ext>
            </a:extLst>
          </p:cNvPr>
          <p:cNvSpPr txBox="1"/>
          <p:nvPr/>
        </p:nvSpPr>
        <p:spPr>
          <a:xfrm rot="16200000">
            <a:off x="5340852" y="3866435"/>
            <a:ext cx="84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62,52 %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4C213B5-D404-4799-B864-EA0629132F99}"/>
              </a:ext>
            </a:extLst>
          </p:cNvPr>
          <p:cNvSpPr txBox="1"/>
          <p:nvPr/>
        </p:nvSpPr>
        <p:spPr>
          <a:xfrm rot="16200000">
            <a:off x="6079474" y="3818614"/>
            <a:ext cx="84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63,75 %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C054501F-678D-4E0B-9DFE-29DDBDC44AAE}"/>
              </a:ext>
            </a:extLst>
          </p:cNvPr>
          <p:cNvSpPr txBox="1"/>
          <p:nvPr/>
        </p:nvSpPr>
        <p:spPr>
          <a:xfrm rot="16200000">
            <a:off x="6903747" y="3840585"/>
            <a:ext cx="84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62,66 %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38D57C04-6884-4C99-A66F-F3D2431CCD9F}"/>
              </a:ext>
            </a:extLst>
          </p:cNvPr>
          <p:cNvSpPr txBox="1"/>
          <p:nvPr/>
        </p:nvSpPr>
        <p:spPr>
          <a:xfrm rot="16200000">
            <a:off x="2022020" y="2050160"/>
            <a:ext cx="1088868" cy="3077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39,66 %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2295E3DC-46E6-41C4-B01E-DCD42507A597}"/>
              </a:ext>
            </a:extLst>
          </p:cNvPr>
          <p:cNvSpPr txBox="1"/>
          <p:nvPr/>
        </p:nvSpPr>
        <p:spPr>
          <a:xfrm rot="16200000">
            <a:off x="2882926" y="2050159"/>
            <a:ext cx="932163" cy="3077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38,90 %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7E62F1CA-12D8-4A1A-8A9C-0A2023405754}"/>
              </a:ext>
            </a:extLst>
          </p:cNvPr>
          <p:cNvSpPr txBox="1"/>
          <p:nvPr/>
        </p:nvSpPr>
        <p:spPr>
          <a:xfrm rot="16200000">
            <a:off x="3624506" y="2011767"/>
            <a:ext cx="1088868" cy="3077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38,14 %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B986998E-0989-42D8-B514-B24CB7C2243F}"/>
              </a:ext>
            </a:extLst>
          </p:cNvPr>
          <p:cNvSpPr txBox="1"/>
          <p:nvPr/>
        </p:nvSpPr>
        <p:spPr>
          <a:xfrm rot="16200000">
            <a:off x="4431546" y="2011766"/>
            <a:ext cx="1147605" cy="3077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37,33 %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4D1F3A4B-D174-4702-B8C5-1AA59B043716}"/>
              </a:ext>
            </a:extLst>
          </p:cNvPr>
          <p:cNvSpPr txBox="1"/>
          <p:nvPr/>
        </p:nvSpPr>
        <p:spPr>
          <a:xfrm rot="16200000">
            <a:off x="5187867" y="2007139"/>
            <a:ext cx="1147605" cy="3077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37,48 %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156841BC-369C-457C-959A-0442ADCA3F1D}"/>
              </a:ext>
            </a:extLst>
          </p:cNvPr>
          <p:cNvSpPr txBox="1"/>
          <p:nvPr/>
        </p:nvSpPr>
        <p:spPr>
          <a:xfrm rot="16200000">
            <a:off x="6037470" y="2007138"/>
            <a:ext cx="979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36,25 %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C67A0EAB-FA94-4105-AA30-B067B7AB3555}"/>
              </a:ext>
            </a:extLst>
          </p:cNvPr>
          <p:cNvSpPr txBox="1"/>
          <p:nvPr/>
        </p:nvSpPr>
        <p:spPr>
          <a:xfrm rot="16200000">
            <a:off x="6818469" y="1995742"/>
            <a:ext cx="979320" cy="3077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37,34 %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E0B4B3AD-93F8-4119-8AB6-250091CFF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5" y="6120162"/>
            <a:ext cx="779352" cy="281955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55BE2B2-B992-4B51-BD57-B54AE2BC9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5519292"/>
            <a:ext cx="1420645" cy="51791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DDC1C98A-A0A2-4489-AE6D-773EE9C18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6104834"/>
            <a:ext cx="744982" cy="28195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46A39665-FCF9-4B63-AE96-D09AD267B5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5" y="6485077"/>
            <a:ext cx="728207" cy="15556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0C97500B-8C10-4AFC-A54A-1FB22AF3EA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13" y="6336924"/>
            <a:ext cx="1024884" cy="460118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3901260D-0EE2-4822-8FC3-DA609F63364D}"/>
              </a:ext>
            </a:extLst>
          </p:cNvPr>
          <p:cNvSpPr txBox="1"/>
          <p:nvPr/>
        </p:nvSpPr>
        <p:spPr>
          <a:xfrm rot="16200000">
            <a:off x="7677936" y="3869265"/>
            <a:ext cx="84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62,49 %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BBF72748-02D9-43A8-BE48-6D6E52DE1B43}"/>
              </a:ext>
            </a:extLst>
          </p:cNvPr>
          <p:cNvSpPr txBox="1"/>
          <p:nvPr/>
        </p:nvSpPr>
        <p:spPr>
          <a:xfrm>
            <a:off x="2018668" y="5338429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2016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653C1B42-0BB2-47C2-B5C4-DCD0E2BEC275}"/>
              </a:ext>
            </a:extLst>
          </p:cNvPr>
          <p:cNvSpPr txBox="1"/>
          <p:nvPr/>
        </p:nvSpPr>
        <p:spPr>
          <a:xfrm rot="16200000">
            <a:off x="7543035" y="2007139"/>
            <a:ext cx="1147605" cy="3077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37,51 %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84084D-F950-4EAC-BE44-D58CFDDE14EA}"/>
              </a:ext>
            </a:extLst>
          </p:cNvPr>
          <p:cNvCxnSpPr>
            <a:cxnSpLocks/>
          </p:cNvCxnSpPr>
          <p:nvPr/>
        </p:nvCxnSpPr>
        <p:spPr>
          <a:xfrm>
            <a:off x="8079575" y="2249219"/>
            <a:ext cx="655612" cy="184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F6F67A9-6F73-4FB1-AE1E-69C117B96479}"/>
              </a:ext>
            </a:extLst>
          </p:cNvPr>
          <p:cNvSpPr/>
          <p:nvPr/>
        </p:nvSpPr>
        <p:spPr>
          <a:xfrm>
            <a:off x="2176495" y="5850175"/>
            <a:ext cx="103283" cy="395886"/>
          </a:xfrm>
          <a:prstGeom prst="rect">
            <a:avLst/>
          </a:prstGeom>
          <a:solidFill>
            <a:srgbClr val="42D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7312A2D1-C2D8-4723-9011-7761D720F944}"/>
              </a:ext>
            </a:extLst>
          </p:cNvPr>
          <p:cNvSpPr/>
          <p:nvPr/>
        </p:nvSpPr>
        <p:spPr>
          <a:xfrm>
            <a:off x="2293803" y="5850175"/>
            <a:ext cx="103283" cy="395886"/>
          </a:xfrm>
          <a:prstGeom prst="rect">
            <a:avLst/>
          </a:prstGeom>
          <a:solidFill>
            <a:srgbClr val="1AA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225C713-4ED1-4DA5-BBD9-D9E02640B7B8}"/>
              </a:ext>
            </a:extLst>
          </p:cNvPr>
          <p:cNvSpPr/>
          <p:nvPr/>
        </p:nvSpPr>
        <p:spPr>
          <a:xfrm>
            <a:off x="2427801" y="5850175"/>
            <a:ext cx="103283" cy="395886"/>
          </a:xfrm>
          <a:prstGeom prst="rect">
            <a:avLst/>
          </a:prstGeom>
          <a:solidFill>
            <a:srgbClr val="FCC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76481070-D271-4680-892C-8971F6483D1A}"/>
              </a:ext>
            </a:extLst>
          </p:cNvPr>
          <p:cNvSpPr/>
          <p:nvPr/>
        </p:nvSpPr>
        <p:spPr>
          <a:xfrm>
            <a:off x="2557563" y="5850175"/>
            <a:ext cx="103283" cy="395886"/>
          </a:xfrm>
          <a:prstGeom prst="rect">
            <a:avLst/>
          </a:prstGeom>
          <a:solidFill>
            <a:srgbClr val="F97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6301400E-AC3B-4BC7-A854-A1DA46337922}"/>
              </a:ext>
            </a:extLst>
          </p:cNvPr>
          <p:cNvSpPr/>
          <p:nvPr/>
        </p:nvSpPr>
        <p:spPr>
          <a:xfrm>
            <a:off x="2674871" y="5850175"/>
            <a:ext cx="103283" cy="395886"/>
          </a:xfrm>
          <a:prstGeom prst="rect">
            <a:avLst/>
          </a:prstGeom>
          <a:solidFill>
            <a:srgbClr val="F93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D7EEC4A-A0DF-43BC-AB9A-F981C471E93E}"/>
              </a:ext>
            </a:extLst>
          </p:cNvPr>
          <p:cNvSpPr/>
          <p:nvPr/>
        </p:nvSpPr>
        <p:spPr>
          <a:xfrm>
            <a:off x="2808869" y="5850175"/>
            <a:ext cx="103283" cy="395886"/>
          </a:xfrm>
          <a:prstGeom prst="rect">
            <a:avLst/>
          </a:prstGeom>
          <a:solidFill>
            <a:srgbClr val="6A3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B828B5E-8BDD-49E7-AF55-5F4A88EA8782}"/>
              </a:ext>
            </a:extLst>
          </p:cNvPr>
          <p:cNvSpPr/>
          <p:nvPr/>
        </p:nvSpPr>
        <p:spPr>
          <a:xfrm>
            <a:off x="2942867" y="5850175"/>
            <a:ext cx="103283" cy="395886"/>
          </a:xfrm>
          <a:prstGeom prst="rect">
            <a:avLst/>
          </a:prstGeom>
          <a:solidFill>
            <a:srgbClr val="35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5CD8C4F3-B8AB-42F4-BA1A-918FE7CC5B84}"/>
              </a:ext>
            </a:extLst>
          </p:cNvPr>
          <p:cNvSpPr/>
          <p:nvPr/>
        </p:nvSpPr>
        <p:spPr>
          <a:xfrm>
            <a:off x="3076865" y="5850175"/>
            <a:ext cx="103283" cy="395886"/>
          </a:xfrm>
          <a:prstGeom prst="rect">
            <a:avLst/>
          </a:prstGeom>
          <a:solidFill>
            <a:srgbClr val="1891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9AF763B7-2FEF-4E29-9806-4B86F2EB8D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82927" y="4988094"/>
            <a:ext cx="932163" cy="932163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01405406-38CC-4968-B49D-12A2B114B1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90835" y="4988094"/>
            <a:ext cx="932163" cy="932163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B99E29EC-0BF5-4539-8693-9562A63F35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97114" y="4988094"/>
            <a:ext cx="932163" cy="932163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E164A41F-9F0A-4072-84EF-D0CEE2F2F5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72424" y="4988094"/>
            <a:ext cx="932163" cy="932163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6D468174-38B6-4E07-A189-C9CBD56C55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8717" y="4988094"/>
            <a:ext cx="932163" cy="932163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D193C34D-2832-41FF-A8DF-04703420A6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6928" y="4999388"/>
            <a:ext cx="932163" cy="932163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FE3D2BE6-61B0-4B28-8D40-61756F21B8A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53001" y="4988094"/>
            <a:ext cx="932163" cy="932163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BDF6D2CA-12F2-474F-BCEC-5BEF4432330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44431" y="4971618"/>
            <a:ext cx="932163" cy="93216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0877AD3-13EE-4232-9761-F37B600B977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058612" y="4988094"/>
            <a:ext cx="932163" cy="932163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7DE176BF-1FCC-4449-9E67-DB2DB295BC39}"/>
              </a:ext>
            </a:extLst>
          </p:cNvPr>
          <p:cNvSpPr txBox="1"/>
          <p:nvPr/>
        </p:nvSpPr>
        <p:spPr>
          <a:xfrm>
            <a:off x="2116438" y="5180337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</a:t>
            </a:r>
            <a:r>
              <a:rPr lang="uk-UA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</a:t>
            </a:r>
            <a:endParaRPr lang="sk-SK" sz="105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A36DF15-1D1B-43F0-B4F5-5B4E53740559}"/>
              </a:ext>
            </a:extLst>
          </p:cNvPr>
          <p:cNvSpPr txBox="1"/>
          <p:nvPr/>
        </p:nvSpPr>
        <p:spPr>
          <a:xfrm>
            <a:off x="2940557" y="5192528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B423D26-08F3-4F92-9C4D-07BDCE75585D}"/>
              </a:ext>
            </a:extLst>
          </p:cNvPr>
          <p:cNvSpPr txBox="1"/>
          <p:nvPr/>
        </p:nvSpPr>
        <p:spPr>
          <a:xfrm>
            <a:off x="3723142" y="5192528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uk-UA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</a:t>
            </a:r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5D0C644-8112-4A16-9EC3-A452C89E5049}"/>
              </a:ext>
            </a:extLst>
          </p:cNvPr>
          <p:cNvSpPr txBox="1"/>
          <p:nvPr/>
        </p:nvSpPr>
        <p:spPr>
          <a:xfrm>
            <a:off x="4555642" y="5192528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uk-UA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</a:t>
            </a:r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7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C738D94-9B2F-4762-87CF-C31D00D32FC1}"/>
              </a:ext>
            </a:extLst>
          </p:cNvPr>
          <p:cNvSpPr txBox="1"/>
          <p:nvPr/>
        </p:nvSpPr>
        <p:spPr>
          <a:xfrm>
            <a:off x="5322002" y="5192528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uk-UA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</a:t>
            </a:r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018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78B7339-4B47-4FBF-8455-1C7ED827C197}"/>
              </a:ext>
            </a:extLst>
          </p:cNvPr>
          <p:cNvSpPr txBox="1"/>
          <p:nvPr/>
        </p:nvSpPr>
        <p:spPr>
          <a:xfrm>
            <a:off x="6096600" y="5192528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2019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1410D1F-3EE2-4E31-ABFF-C279566ABA73}"/>
              </a:ext>
            </a:extLst>
          </p:cNvPr>
          <p:cNvSpPr txBox="1"/>
          <p:nvPr/>
        </p:nvSpPr>
        <p:spPr>
          <a:xfrm>
            <a:off x="6902553" y="5192528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2020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DEDDFB9-3A3D-4A77-81B9-B8605377B004}"/>
              </a:ext>
            </a:extLst>
          </p:cNvPr>
          <p:cNvSpPr txBox="1"/>
          <p:nvPr/>
        </p:nvSpPr>
        <p:spPr>
          <a:xfrm>
            <a:off x="7701381" y="5192528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</a:t>
            </a:r>
            <a:r>
              <a:rPr lang="uk-UA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21</a:t>
            </a:r>
            <a:endParaRPr lang="sk-SK" sz="105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F8C09F8-F646-42B7-B933-C1A92BD28540}"/>
              </a:ext>
            </a:extLst>
          </p:cNvPr>
          <p:cNvSpPr txBox="1"/>
          <p:nvPr/>
        </p:nvSpPr>
        <p:spPr>
          <a:xfrm>
            <a:off x="8485109" y="5192528"/>
            <a:ext cx="749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Rok</a:t>
            </a:r>
            <a:endParaRPr lang="uk-UA" sz="105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ctr"/>
            <a:r>
              <a:rPr lang="uk-UA" sz="10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2022</a:t>
            </a:r>
            <a:endParaRPr lang="sk-SK" sz="105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A14E8CF-E3D3-4E51-ADD3-201D03CAF695}"/>
              </a:ext>
            </a:extLst>
          </p:cNvPr>
          <p:cNvSpPr txBox="1"/>
          <p:nvPr/>
        </p:nvSpPr>
        <p:spPr>
          <a:xfrm rot="16200000">
            <a:off x="8482137" y="3869265"/>
            <a:ext cx="84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63,27 %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12CA35C-AB1F-4330-A7B0-5D8D6B92A626}"/>
              </a:ext>
            </a:extLst>
          </p:cNvPr>
          <p:cNvSpPr txBox="1"/>
          <p:nvPr/>
        </p:nvSpPr>
        <p:spPr>
          <a:xfrm rot="16200000">
            <a:off x="8351271" y="2033365"/>
            <a:ext cx="1095150" cy="3077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36,73 %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10145A-7CE1-4EB9-BB4C-3928A2218F47}"/>
              </a:ext>
            </a:extLst>
          </p:cNvPr>
          <p:cNvSpPr txBox="1"/>
          <p:nvPr/>
        </p:nvSpPr>
        <p:spPr>
          <a:xfrm>
            <a:off x="3648260" y="6247743"/>
            <a:ext cx="20890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Roboto Light" panose="02000000000000000000" pitchFamily="2" charset="0"/>
                <a:ea typeface="Roboto Light" panose="02000000000000000000" pitchFamily="2" charset="0"/>
              </a:rPr>
              <a:t>Celkové daňové bremeno (v %)</a:t>
            </a:r>
            <a:endParaRPr lang="sk-SK" sz="105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7E1BEA-7B69-4FAD-981A-0ABFDEE968BD}"/>
              </a:ext>
            </a:extLst>
          </p:cNvPr>
          <p:cNvCxnSpPr>
            <a:cxnSpLocks/>
          </p:cNvCxnSpPr>
          <p:nvPr/>
        </p:nvCxnSpPr>
        <p:spPr>
          <a:xfrm flipH="1">
            <a:off x="2704013" y="3064476"/>
            <a:ext cx="32005" cy="20429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87D405E-E814-40E8-B8A5-5FF3AF346102}"/>
              </a:ext>
            </a:extLst>
          </p:cNvPr>
          <p:cNvCxnSpPr>
            <a:cxnSpLocks/>
          </p:cNvCxnSpPr>
          <p:nvPr/>
        </p:nvCxnSpPr>
        <p:spPr>
          <a:xfrm flipH="1">
            <a:off x="3526558" y="3062459"/>
            <a:ext cx="9963" cy="2045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0E01E33-8811-44B1-B8F6-CFA308088620}"/>
              </a:ext>
            </a:extLst>
          </p:cNvPr>
          <p:cNvCxnSpPr>
            <a:cxnSpLocks/>
          </p:cNvCxnSpPr>
          <p:nvPr/>
        </p:nvCxnSpPr>
        <p:spPr>
          <a:xfrm flipH="1">
            <a:off x="4366579" y="3064476"/>
            <a:ext cx="32005" cy="20429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6C04B17-E570-49B3-965A-9A1977C28348}"/>
              </a:ext>
            </a:extLst>
          </p:cNvPr>
          <p:cNvCxnSpPr>
            <a:cxnSpLocks/>
          </p:cNvCxnSpPr>
          <p:nvPr/>
        </p:nvCxnSpPr>
        <p:spPr>
          <a:xfrm>
            <a:off x="5182138" y="3046718"/>
            <a:ext cx="1" cy="20607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CD1B2F6-0A6A-4D87-9B39-759805C9F030}"/>
              </a:ext>
            </a:extLst>
          </p:cNvPr>
          <p:cNvCxnSpPr>
            <a:cxnSpLocks/>
          </p:cNvCxnSpPr>
          <p:nvPr/>
        </p:nvCxnSpPr>
        <p:spPr>
          <a:xfrm flipH="1">
            <a:off x="5932115" y="3006669"/>
            <a:ext cx="32855" cy="21007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D13350D-1E52-4C85-8735-A6D7BFA85F85}"/>
              </a:ext>
            </a:extLst>
          </p:cNvPr>
          <p:cNvCxnSpPr>
            <a:cxnSpLocks/>
          </p:cNvCxnSpPr>
          <p:nvPr/>
        </p:nvCxnSpPr>
        <p:spPr>
          <a:xfrm flipH="1">
            <a:off x="6681293" y="3006669"/>
            <a:ext cx="20629" cy="21007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CC750D9-E9C9-4815-8FA3-500AB1F36DA9}"/>
              </a:ext>
            </a:extLst>
          </p:cNvPr>
          <p:cNvCxnSpPr>
            <a:cxnSpLocks/>
          </p:cNvCxnSpPr>
          <p:nvPr/>
        </p:nvCxnSpPr>
        <p:spPr>
          <a:xfrm flipH="1">
            <a:off x="7480012" y="3064476"/>
            <a:ext cx="32005" cy="20429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3FAC07F-58FA-434E-A14E-ACB3A6F9579F}"/>
              </a:ext>
            </a:extLst>
          </p:cNvPr>
          <p:cNvCxnSpPr>
            <a:cxnSpLocks/>
          </p:cNvCxnSpPr>
          <p:nvPr/>
        </p:nvCxnSpPr>
        <p:spPr>
          <a:xfrm flipH="1">
            <a:off x="8287444" y="3064476"/>
            <a:ext cx="32005" cy="20429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3F55899-0C2F-45C6-9A79-2BC3CEE34D6E}"/>
              </a:ext>
            </a:extLst>
          </p:cNvPr>
          <p:cNvCxnSpPr>
            <a:cxnSpLocks/>
          </p:cNvCxnSpPr>
          <p:nvPr/>
        </p:nvCxnSpPr>
        <p:spPr>
          <a:xfrm flipH="1">
            <a:off x="9087008" y="3006669"/>
            <a:ext cx="20628" cy="21007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DE5273D-0DB5-4779-9AD9-A7DDEA769E4C}"/>
              </a:ext>
            </a:extLst>
          </p:cNvPr>
          <p:cNvCxnSpPr>
            <a:cxnSpLocks/>
          </p:cNvCxnSpPr>
          <p:nvPr/>
        </p:nvCxnSpPr>
        <p:spPr>
          <a:xfrm flipH="1">
            <a:off x="3760536" y="5862865"/>
            <a:ext cx="3790" cy="3859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34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Chart 105">
            <a:extLst>
              <a:ext uri="{FF2B5EF4-FFF2-40B4-BE49-F238E27FC236}">
                <a16:creationId xmlns:a16="http://schemas.microsoft.com/office/drawing/2014/main" id="{ADC13330-4EB2-4D4E-8A52-8DB938BEC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949594"/>
              </p:ext>
            </p:extLst>
          </p:nvPr>
        </p:nvGraphicFramePr>
        <p:xfrm>
          <a:off x="5667436" y="1169290"/>
          <a:ext cx="2071982" cy="173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940CFE47-B339-4C98-8EDB-E7411FAFA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465695"/>
              </p:ext>
            </p:extLst>
          </p:nvPr>
        </p:nvGraphicFramePr>
        <p:xfrm>
          <a:off x="921022" y="1077288"/>
          <a:ext cx="9260958" cy="342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BCEDEDB1-39E7-491C-87DC-AEEE8CB2D4BA}"/>
              </a:ext>
            </a:extLst>
          </p:cNvPr>
          <p:cNvSpPr txBox="1"/>
          <p:nvPr/>
        </p:nvSpPr>
        <p:spPr>
          <a:xfrm>
            <a:off x="1785352" y="547115"/>
            <a:ext cx="983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DAŇOVÉ BREMENO ZAMESTNANCA S PRIEMERNOU MZDOU </a:t>
            </a:r>
          </a:p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K PRIEMERNÝM MZDOVÝM NÁKLADOM NA SLOVENSKU V ROKU 2022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B18C474-6814-434D-B930-0762972BFACC}"/>
              </a:ext>
            </a:extLst>
          </p:cNvPr>
          <p:cNvCxnSpPr/>
          <p:nvPr/>
        </p:nvCxnSpPr>
        <p:spPr>
          <a:xfrm>
            <a:off x="1173846" y="6104834"/>
            <a:ext cx="852458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A4F0B4A0-434A-4E96-A895-01361E1CBF2C}"/>
              </a:ext>
            </a:extLst>
          </p:cNvPr>
          <p:cNvSpPr txBox="1"/>
          <p:nvPr/>
        </p:nvSpPr>
        <p:spPr>
          <a:xfrm>
            <a:off x="1862413" y="6183035"/>
            <a:ext cx="6895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MZDOVÉ NÁKLADY ZAMESTNANCA S PRIEMERNOU MZDOU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30B56C4E-A925-4ECB-B61B-CC2C34D38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5" y="6120162"/>
            <a:ext cx="779352" cy="28195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865D4F69-8AC0-463A-9980-D92F98266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5519292"/>
            <a:ext cx="1420645" cy="51791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BD9CF999-E5B1-445C-996F-BBCCCBD8E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6104834"/>
            <a:ext cx="744982" cy="28195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D25D7E00-D404-4094-8838-7C16DF6C64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5" y="6485077"/>
            <a:ext cx="728207" cy="155565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383AE83D-5FD0-4393-94B0-3DF253E8D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13" y="6336924"/>
            <a:ext cx="1024884" cy="46011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A08B343-964D-4B68-B20F-0A802B8D4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7773371" y="1514894"/>
            <a:ext cx="1437303" cy="200231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4EF26A5-AD39-4D44-A65C-C5BBF71A8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4529923" y="3866191"/>
            <a:ext cx="1237378" cy="2151961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A2EB45BC-941A-4E5E-8284-E3DC9959E1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5979527" y="3842551"/>
            <a:ext cx="1237377" cy="215195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901AE59-F966-4A29-B4F8-B438A10E47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13184" y="1503452"/>
            <a:ext cx="1464636" cy="196463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B431A8B-C3AF-41E6-8FA5-F997F80FEA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800000">
            <a:off x="5217342" y="1552575"/>
            <a:ext cx="1280211" cy="19646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6AD8C87-7952-4E56-8A29-C47235E846E8}"/>
              </a:ext>
            </a:extLst>
          </p:cNvPr>
          <p:cNvSpPr txBox="1"/>
          <p:nvPr/>
        </p:nvSpPr>
        <p:spPr>
          <a:xfrm flipH="1">
            <a:off x="2598294" y="1849910"/>
            <a:ext cx="112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Príjmové dane</a:t>
            </a:r>
          </a:p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45,49 %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E388396-46B0-4AF6-A404-2828B7E20929}"/>
              </a:ext>
            </a:extLst>
          </p:cNvPr>
          <p:cNvSpPr txBox="1"/>
          <p:nvPr/>
        </p:nvSpPr>
        <p:spPr>
          <a:xfrm flipH="1">
            <a:off x="5091462" y="1782829"/>
            <a:ext cx="1508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Dane</a:t>
            </a:r>
          </a:p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zo spotreby</a:t>
            </a:r>
          </a:p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15,21 %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3A1E7F-1320-4CCD-908C-C601D739F31A}"/>
              </a:ext>
            </a:extLst>
          </p:cNvPr>
          <p:cNvSpPr txBox="1"/>
          <p:nvPr/>
        </p:nvSpPr>
        <p:spPr>
          <a:xfrm flipH="1">
            <a:off x="7868086" y="1723619"/>
            <a:ext cx="112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Zostatok</a:t>
            </a:r>
          </a:p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peňazí</a:t>
            </a:r>
          </a:p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36,73 %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0399C5-13DA-48C5-A967-88494DA04851}"/>
              </a:ext>
            </a:extLst>
          </p:cNvPr>
          <p:cNvSpPr/>
          <p:nvPr/>
        </p:nvSpPr>
        <p:spPr>
          <a:xfrm>
            <a:off x="4508505" y="5025973"/>
            <a:ext cx="1280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Majetkové</a:t>
            </a:r>
          </a:p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dane</a:t>
            </a:r>
          </a:p>
          <a:p>
            <a:pPr algn="ctr"/>
            <a:r>
              <a:rPr lang="sk-SK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1,32 %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E3D800-8664-43C4-9A4A-B932373E1D14}"/>
              </a:ext>
            </a:extLst>
          </p:cNvPr>
          <p:cNvSpPr/>
          <p:nvPr/>
        </p:nvSpPr>
        <p:spPr>
          <a:xfrm>
            <a:off x="5851811" y="5078509"/>
            <a:ext cx="14928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Podnikateľské</a:t>
            </a:r>
          </a:p>
          <a:p>
            <a:pPr algn="ctr"/>
            <a:r>
              <a:rPr lang="sk-SK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dane</a:t>
            </a:r>
          </a:p>
          <a:p>
            <a:pPr algn="ctr"/>
            <a:r>
              <a:rPr lang="sk-SK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1,25 %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1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40C0D6B4-E744-4B40-BED2-11A7ECDB8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673210"/>
              </p:ext>
            </p:extLst>
          </p:nvPr>
        </p:nvGraphicFramePr>
        <p:xfrm>
          <a:off x="2701022" y="1859074"/>
          <a:ext cx="5438971" cy="362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BF5B8D0-30EB-442B-AA8A-70948B8A9AFA}"/>
              </a:ext>
            </a:extLst>
          </p:cNvPr>
          <p:cNvSpPr txBox="1"/>
          <p:nvPr/>
        </p:nvSpPr>
        <p:spPr>
          <a:xfrm>
            <a:off x="1992144" y="1959106"/>
            <a:ext cx="1845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Zostatok peňazí</a:t>
            </a:r>
          </a:p>
          <a:p>
            <a:pPr algn="r"/>
            <a:r>
              <a:rPr lang="sk-SK" dirty="0">
                <a:solidFill>
                  <a:srgbClr val="42DAB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36,73 %</a:t>
            </a:r>
          </a:p>
          <a:p>
            <a:pPr algn="r"/>
            <a:r>
              <a:rPr lang="sk-SK" dirty="0">
                <a:solidFill>
                  <a:srgbClr val="42DAB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677,44 €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34B56-EA2D-48A6-84A8-38AC024F6461}"/>
              </a:ext>
            </a:extLst>
          </p:cNvPr>
          <p:cNvSpPr txBox="1"/>
          <p:nvPr/>
        </p:nvSpPr>
        <p:spPr>
          <a:xfrm>
            <a:off x="7158268" y="2626697"/>
            <a:ext cx="3143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Sociálne a zdravotné odvody</a:t>
            </a:r>
          </a:p>
          <a:p>
            <a:r>
              <a:rPr lang="sk-SK" dirty="0">
                <a:solidFill>
                  <a:srgbClr val="1891B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34,36 %</a:t>
            </a:r>
          </a:p>
          <a:p>
            <a:r>
              <a:rPr lang="sk-SK" dirty="0">
                <a:solidFill>
                  <a:srgbClr val="1891B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633,74 €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B251F0-E2B4-42D3-9790-E3767957EE9D}"/>
              </a:ext>
            </a:extLst>
          </p:cNvPr>
          <p:cNvSpPr txBox="1"/>
          <p:nvPr/>
        </p:nvSpPr>
        <p:spPr>
          <a:xfrm>
            <a:off x="4703486" y="5478787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DPH</a:t>
            </a:r>
          </a:p>
          <a:p>
            <a:r>
              <a:rPr lang="sk-SK" dirty="0">
                <a:solidFill>
                  <a:srgbClr val="F9327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8,43 %</a:t>
            </a:r>
          </a:p>
          <a:p>
            <a:r>
              <a:rPr lang="sk-SK" dirty="0">
                <a:solidFill>
                  <a:srgbClr val="F9327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155,45 €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2E951F-2129-4565-BAF4-6D0C73F8B2AC}"/>
              </a:ext>
            </a:extLst>
          </p:cNvPr>
          <p:cNvSpPr txBox="1"/>
          <p:nvPr/>
        </p:nvSpPr>
        <p:spPr>
          <a:xfrm>
            <a:off x="2537104" y="4107605"/>
            <a:ext cx="1066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Iné dane</a:t>
            </a:r>
          </a:p>
          <a:p>
            <a:pPr algn="r"/>
            <a:r>
              <a:rPr lang="sk-SK" dirty="0">
                <a:solidFill>
                  <a:srgbClr val="FCC10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10,22 %</a:t>
            </a:r>
          </a:p>
          <a:p>
            <a:pPr algn="r"/>
            <a:r>
              <a:rPr lang="sk-SK" dirty="0">
                <a:solidFill>
                  <a:srgbClr val="FCC10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188,41€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1BB800-07D2-4F25-AFD1-27E285C34C62}"/>
              </a:ext>
            </a:extLst>
          </p:cNvPr>
          <p:cNvSpPr txBox="1"/>
          <p:nvPr/>
        </p:nvSpPr>
        <p:spPr>
          <a:xfrm>
            <a:off x="2687100" y="5224249"/>
            <a:ext cx="18133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Spotrebné dane</a:t>
            </a:r>
          </a:p>
          <a:p>
            <a:pPr algn="r"/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(podľa zákona)</a:t>
            </a:r>
          </a:p>
          <a:p>
            <a:pPr algn="r"/>
            <a:r>
              <a:rPr lang="sk-SK" dirty="0">
                <a:solidFill>
                  <a:srgbClr val="F97F0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2,93 %</a:t>
            </a:r>
          </a:p>
          <a:p>
            <a:pPr algn="r"/>
            <a:r>
              <a:rPr lang="sk-SK" dirty="0">
                <a:solidFill>
                  <a:srgbClr val="F97F0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54,07 €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1B306-CF85-416E-8E27-E52B2E497279}"/>
              </a:ext>
            </a:extLst>
          </p:cNvPr>
          <p:cNvSpPr txBox="1"/>
          <p:nvPr/>
        </p:nvSpPr>
        <p:spPr>
          <a:xfrm>
            <a:off x="5970993" y="5272263"/>
            <a:ext cx="3248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Daň z príjmov fyzických osôb </a:t>
            </a:r>
          </a:p>
          <a:p>
            <a:r>
              <a:rPr lang="sk-SK" dirty="0">
                <a:solidFill>
                  <a:srgbClr val="6A30B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7,33 %</a:t>
            </a:r>
          </a:p>
          <a:p>
            <a:r>
              <a:rPr lang="sk-SK" dirty="0">
                <a:solidFill>
                  <a:srgbClr val="6A30B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135,25 €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9B96F8-0240-403B-9BCD-E3A71374F0D5}"/>
              </a:ext>
            </a:extLst>
          </p:cNvPr>
          <p:cNvSpPr txBox="1"/>
          <p:nvPr/>
        </p:nvSpPr>
        <p:spPr>
          <a:xfrm>
            <a:off x="2193925" y="395058"/>
            <a:ext cx="9836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DAŇOVÉ BREMENO ZAMESTNANCA S PRIEMERNOU MZDOU </a:t>
            </a:r>
          </a:p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K PRIEMERNÝM MZDOVÝM NÁKLADOM NA SLOVENSKU V ROKU 2022</a:t>
            </a:r>
          </a:p>
          <a:p>
            <a:r>
              <a:rPr lang="sk-SK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(podľa aktuálneho právneho stavu)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CB75DF0-B24F-4838-A17C-3867B31A00B6}"/>
              </a:ext>
            </a:extLst>
          </p:cNvPr>
          <p:cNvSpPr/>
          <p:nvPr/>
        </p:nvSpPr>
        <p:spPr>
          <a:xfrm rot="2326235">
            <a:off x="3964156" y="2196242"/>
            <a:ext cx="2923062" cy="2923062"/>
          </a:xfrm>
          <a:prstGeom prst="arc">
            <a:avLst>
              <a:gd name="adj1" fmla="val 7619266"/>
              <a:gd name="adj2" fmla="val 15864584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B56E9970-E329-4785-83F5-6D759C80E887}"/>
              </a:ext>
            </a:extLst>
          </p:cNvPr>
          <p:cNvSpPr/>
          <p:nvPr/>
        </p:nvSpPr>
        <p:spPr>
          <a:xfrm rot="2377505">
            <a:off x="3941204" y="2190706"/>
            <a:ext cx="2923062" cy="2923062"/>
          </a:xfrm>
          <a:prstGeom prst="arc">
            <a:avLst>
              <a:gd name="adj1" fmla="val 15988874"/>
              <a:gd name="adj2" fmla="val 7390273"/>
            </a:avLst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/>
          <a:p>
            <a:pPr algn="ctr"/>
            <a:endParaRPr lang="sk-SK" dirty="0"/>
          </a:p>
        </p:txBody>
      </p:sp>
      <p:sp>
        <p:nvSpPr>
          <p:cNvPr id="44" name="Freeform 67">
            <a:extLst>
              <a:ext uri="{FF2B5EF4-FFF2-40B4-BE49-F238E27FC236}">
                <a16:creationId xmlns:a16="http://schemas.microsoft.com/office/drawing/2014/main" id="{D8D1526A-784D-4E30-99DC-36ED5A170AA7}"/>
              </a:ext>
            </a:extLst>
          </p:cNvPr>
          <p:cNvSpPr>
            <a:spLocks/>
          </p:cNvSpPr>
          <p:nvPr/>
        </p:nvSpPr>
        <p:spPr bwMode="auto">
          <a:xfrm>
            <a:off x="409574" y="3297883"/>
            <a:ext cx="3626883" cy="266453"/>
          </a:xfrm>
          <a:custGeom>
            <a:avLst/>
            <a:gdLst>
              <a:gd name="T0" fmla="*/ 2346325 w 1908"/>
              <a:gd name="T1" fmla="*/ 571500 h 360"/>
              <a:gd name="T2" fmla="*/ 0 w 1908"/>
              <a:gd name="T3" fmla="*/ 571500 h 360"/>
              <a:gd name="T4" fmla="*/ 0 w 1908"/>
              <a:gd name="T5" fmla="*/ 541338 h 360"/>
              <a:gd name="T6" fmla="*/ 2330450 w 1908"/>
              <a:gd name="T7" fmla="*/ 541338 h 360"/>
              <a:gd name="T8" fmla="*/ 3014663 w 1908"/>
              <a:gd name="T9" fmla="*/ 0 h 360"/>
              <a:gd name="T10" fmla="*/ 3028950 w 1908"/>
              <a:gd name="T11" fmla="*/ 23813 h 360"/>
              <a:gd name="T12" fmla="*/ 2346325 w 1908"/>
              <a:gd name="T13" fmla="*/ 571500 h 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8" h="360">
                <a:moveTo>
                  <a:pt x="1478" y="360"/>
                </a:moveTo>
                <a:lnTo>
                  <a:pt x="0" y="360"/>
                </a:lnTo>
                <a:lnTo>
                  <a:pt x="0" y="341"/>
                </a:lnTo>
                <a:lnTo>
                  <a:pt x="1468" y="341"/>
                </a:lnTo>
                <a:lnTo>
                  <a:pt x="1899" y="0"/>
                </a:lnTo>
                <a:lnTo>
                  <a:pt x="1908" y="15"/>
                </a:lnTo>
                <a:lnTo>
                  <a:pt x="1478" y="360"/>
                </a:lnTo>
                <a:close/>
              </a:path>
            </a:pathLst>
          </a:custGeom>
          <a:solidFill>
            <a:srgbClr val="7884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Freeform 68">
            <a:extLst>
              <a:ext uri="{FF2B5EF4-FFF2-40B4-BE49-F238E27FC236}">
                <a16:creationId xmlns:a16="http://schemas.microsoft.com/office/drawing/2014/main" id="{D95B41A2-3673-4934-8554-37C9FDCB8094}"/>
              </a:ext>
            </a:extLst>
          </p:cNvPr>
          <p:cNvSpPr>
            <a:spLocks/>
          </p:cNvSpPr>
          <p:nvPr/>
        </p:nvSpPr>
        <p:spPr bwMode="auto">
          <a:xfrm>
            <a:off x="6732048" y="4352353"/>
            <a:ext cx="4814909" cy="266453"/>
          </a:xfrm>
          <a:custGeom>
            <a:avLst/>
            <a:gdLst>
              <a:gd name="T0" fmla="*/ 690563 w 1966"/>
              <a:gd name="T1" fmla="*/ 569912 h 359"/>
              <a:gd name="T2" fmla="*/ 3121025 w 1966"/>
              <a:gd name="T3" fmla="*/ 569912 h 359"/>
              <a:gd name="T4" fmla="*/ 3121025 w 1966"/>
              <a:gd name="T5" fmla="*/ 539750 h 359"/>
              <a:gd name="T6" fmla="*/ 698500 w 1966"/>
              <a:gd name="T7" fmla="*/ 539750 h 359"/>
              <a:gd name="T8" fmla="*/ 15875 w 1966"/>
              <a:gd name="T9" fmla="*/ 0 h 359"/>
              <a:gd name="T10" fmla="*/ 0 w 1966"/>
              <a:gd name="T11" fmla="*/ 22225 h 359"/>
              <a:gd name="T12" fmla="*/ 690563 w 1966"/>
              <a:gd name="T13" fmla="*/ 569912 h 3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6" h="359">
                <a:moveTo>
                  <a:pt x="435" y="359"/>
                </a:moveTo>
                <a:lnTo>
                  <a:pt x="1966" y="359"/>
                </a:lnTo>
                <a:lnTo>
                  <a:pt x="1966" y="340"/>
                </a:lnTo>
                <a:lnTo>
                  <a:pt x="440" y="340"/>
                </a:lnTo>
                <a:lnTo>
                  <a:pt x="10" y="0"/>
                </a:lnTo>
                <a:lnTo>
                  <a:pt x="0" y="14"/>
                </a:lnTo>
                <a:lnTo>
                  <a:pt x="435" y="359"/>
                </a:lnTo>
                <a:close/>
              </a:path>
            </a:pathLst>
          </a:custGeom>
          <a:solidFill>
            <a:srgbClr val="7884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0BC6DD-5677-4C02-BCB4-E9C6C06B5825}"/>
              </a:ext>
            </a:extLst>
          </p:cNvPr>
          <p:cNvSpPr txBox="1"/>
          <p:nvPr/>
        </p:nvSpPr>
        <p:spPr>
          <a:xfrm>
            <a:off x="7769326" y="4287643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DAŇOVÉ ZAŤAŽENIE</a:t>
            </a:r>
          </a:p>
          <a:p>
            <a:endParaRPr lang="sk-SK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EE352A-A106-4AFC-AE49-D994807ADBCE}"/>
              </a:ext>
            </a:extLst>
          </p:cNvPr>
          <p:cNvSpPr txBox="1"/>
          <p:nvPr/>
        </p:nvSpPr>
        <p:spPr>
          <a:xfrm>
            <a:off x="799720" y="3160153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42DAB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ZOSTATOK PEŇAZÍ</a:t>
            </a:r>
          </a:p>
          <a:p>
            <a:endParaRPr lang="sk-SK" b="1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D6B3D90-4CDA-48BB-A60C-B9E45B8F9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5" y="6120162"/>
            <a:ext cx="779352" cy="28195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DC4F8C1-7F76-4E30-9938-E1F435C8E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5519292"/>
            <a:ext cx="1420645" cy="51791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A330163-CD73-4098-9894-7119B4353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6104834"/>
            <a:ext cx="744982" cy="28195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25D5B7C-823E-4457-A64B-48713A069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5" y="6485077"/>
            <a:ext cx="728207" cy="15556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E5A3728-6315-43F5-90B6-C880CC55F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13" y="6336924"/>
            <a:ext cx="1024884" cy="46011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EEFA1-0AD3-40F9-B017-3AB5CE798347}"/>
              </a:ext>
            </a:extLst>
          </p:cNvPr>
          <p:cNvSpPr/>
          <p:nvPr/>
        </p:nvSpPr>
        <p:spPr>
          <a:xfrm>
            <a:off x="3918592" y="3920168"/>
            <a:ext cx="206734" cy="2067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1BB58C3-DB27-4F87-94C9-8915B801BA77}"/>
              </a:ext>
            </a:extLst>
          </p:cNvPr>
          <p:cNvSpPr/>
          <p:nvPr/>
        </p:nvSpPr>
        <p:spPr>
          <a:xfrm>
            <a:off x="6067724" y="2341257"/>
            <a:ext cx="206734" cy="20673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88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15AF8EEB-7362-44B3-A29A-EFC21B9BFE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928969"/>
              </p:ext>
            </p:extLst>
          </p:nvPr>
        </p:nvGraphicFramePr>
        <p:xfrm>
          <a:off x="2305198" y="918348"/>
          <a:ext cx="6278347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CCF049-8101-4364-A8B3-21386CED3107}"/>
              </a:ext>
            </a:extLst>
          </p:cNvPr>
          <p:cNvSpPr txBox="1"/>
          <p:nvPr/>
        </p:nvSpPr>
        <p:spPr>
          <a:xfrm>
            <a:off x="1610497" y="881973"/>
            <a:ext cx="5153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ČO A V AKEJ VÝŠKE JE MESAČNE ZDAŇOVANÉ</a:t>
            </a:r>
          </a:p>
          <a:p>
            <a:r>
              <a:rPr lang="sk-SK" sz="1400" dirty="0">
                <a:latin typeface="Roboto Thin" panose="02000000000000000000" pitchFamily="2" charset="0"/>
                <a:ea typeface="Roboto Thin" panose="02000000000000000000" pitchFamily="2" charset="0"/>
              </a:rPr>
              <a:t>P</a:t>
            </a:r>
            <a:r>
              <a:rPr lang="pt-BR" sz="1400" dirty="0">
                <a:latin typeface="Roboto Thin" panose="02000000000000000000" pitchFamily="2" charset="0"/>
                <a:ea typeface="Roboto Thin" panose="02000000000000000000" pitchFamily="2" charset="0"/>
              </a:rPr>
              <a:t>repočítané na zamestnanca s priemernou mzdou v roku </a:t>
            </a:r>
            <a:r>
              <a:rPr lang="sk-SK" sz="1400" dirty="0">
                <a:latin typeface="Roboto Thin" panose="02000000000000000000" pitchFamily="2" charset="0"/>
                <a:ea typeface="Roboto Thin" panose="02000000000000000000" pitchFamily="2" charset="0"/>
              </a:rPr>
              <a:t>2022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347E05-4C28-479E-9655-835E98F4CAD8}"/>
              </a:ext>
            </a:extLst>
          </p:cNvPr>
          <p:cNvSpPr txBox="1"/>
          <p:nvPr/>
        </p:nvSpPr>
        <p:spPr>
          <a:xfrm>
            <a:off x="7266164" y="2451591"/>
            <a:ext cx="161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1891B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PRÍJEM</a:t>
            </a:r>
          </a:p>
        </p:txBody>
      </p:sp>
      <p:grpSp>
        <p:nvGrpSpPr>
          <p:cNvPr id="79" name="Группа 5">
            <a:extLst>
              <a:ext uri="{FF2B5EF4-FFF2-40B4-BE49-F238E27FC236}">
                <a16:creationId xmlns:a16="http://schemas.microsoft.com/office/drawing/2014/main" id="{35F5B469-2C63-470E-94B3-686848034CB0}"/>
              </a:ext>
            </a:extLst>
          </p:cNvPr>
          <p:cNvGrpSpPr/>
          <p:nvPr/>
        </p:nvGrpSpPr>
        <p:grpSpPr>
          <a:xfrm>
            <a:off x="10389107" y="3980732"/>
            <a:ext cx="1533525" cy="1882775"/>
            <a:chOff x="5489575" y="2371725"/>
            <a:chExt cx="1533525" cy="1882775"/>
          </a:xfrm>
        </p:grpSpPr>
        <p:sp>
          <p:nvSpPr>
            <p:cNvPr id="80" name="Freeform 62">
              <a:extLst>
                <a:ext uri="{FF2B5EF4-FFF2-40B4-BE49-F238E27FC236}">
                  <a16:creationId xmlns:a16="http://schemas.microsoft.com/office/drawing/2014/main" id="{40D8677F-C164-4E86-99A6-91F617E19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2371725"/>
              <a:ext cx="1452562" cy="1882775"/>
            </a:xfrm>
            <a:custGeom>
              <a:avLst/>
              <a:gdLst>
                <a:gd name="T0" fmla="*/ 520919 w 145"/>
                <a:gd name="T1" fmla="*/ 1882775 h 186"/>
                <a:gd name="T2" fmla="*/ 0 w 145"/>
                <a:gd name="T3" fmla="*/ 1720816 h 186"/>
                <a:gd name="T4" fmla="*/ 40071 w 145"/>
                <a:gd name="T5" fmla="*/ 1660081 h 186"/>
                <a:gd name="T6" fmla="*/ 520919 w 145"/>
                <a:gd name="T7" fmla="*/ 1801795 h 186"/>
                <a:gd name="T8" fmla="*/ 1372422 w 145"/>
                <a:gd name="T9" fmla="*/ 941387 h 186"/>
                <a:gd name="T10" fmla="*/ 520919 w 145"/>
                <a:gd name="T11" fmla="*/ 80980 h 186"/>
                <a:gd name="T12" fmla="*/ 520919 w 145"/>
                <a:gd name="T13" fmla="*/ 0 h 186"/>
                <a:gd name="T14" fmla="*/ 1452563 w 145"/>
                <a:gd name="T15" fmla="*/ 941387 h 186"/>
                <a:gd name="T16" fmla="*/ 520919 w 145"/>
                <a:gd name="T17" fmla="*/ 188277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186">
                  <a:moveTo>
                    <a:pt x="52" y="186"/>
                  </a:moveTo>
                  <a:cubicBezTo>
                    <a:pt x="33" y="186"/>
                    <a:pt x="15" y="181"/>
                    <a:pt x="0" y="170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18" y="173"/>
                    <a:pt x="35" y="178"/>
                    <a:pt x="52" y="178"/>
                  </a:cubicBezTo>
                  <a:cubicBezTo>
                    <a:pt x="99" y="178"/>
                    <a:pt x="137" y="140"/>
                    <a:pt x="137" y="93"/>
                  </a:cubicBezTo>
                  <a:cubicBezTo>
                    <a:pt x="137" y="46"/>
                    <a:pt x="99" y="8"/>
                    <a:pt x="52" y="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04" y="0"/>
                    <a:pt x="145" y="41"/>
                    <a:pt x="145" y="93"/>
                  </a:cubicBezTo>
                  <a:cubicBezTo>
                    <a:pt x="145" y="145"/>
                    <a:pt x="104" y="186"/>
                    <a:pt x="52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val 68">
              <a:extLst>
                <a:ext uri="{FF2B5EF4-FFF2-40B4-BE49-F238E27FC236}">
                  <a16:creationId xmlns:a16="http://schemas.microsoft.com/office/drawing/2014/main" id="{932F1A9D-C31D-439E-B77D-54FCBF89B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575" y="3971925"/>
              <a:ext cx="180975" cy="192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0DA1B17B-E66C-427F-A088-1D496967946C}"/>
              </a:ext>
            </a:extLst>
          </p:cNvPr>
          <p:cNvSpPr txBox="1"/>
          <p:nvPr/>
        </p:nvSpPr>
        <p:spPr>
          <a:xfrm>
            <a:off x="3706761" y="5533154"/>
            <a:ext cx="203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F9327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SPOTREBA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EEA73CE-654E-4F59-B982-7814D24DF690}"/>
              </a:ext>
            </a:extLst>
          </p:cNvPr>
          <p:cNvSpPr txBox="1"/>
          <p:nvPr/>
        </p:nvSpPr>
        <p:spPr>
          <a:xfrm>
            <a:off x="6216176" y="5243257"/>
            <a:ext cx="183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FCC10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MAJETOK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E52F14D-E709-49C6-9DDF-968591B269EB}"/>
              </a:ext>
            </a:extLst>
          </p:cNvPr>
          <p:cNvSpPr txBox="1"/>
          <p:nvPr/>
        </p:nvSpPr>
        <p:spPr>
          <a:xfrm>
            <a:off x="1663568" y="4168371"/>
            <a:ext cx="2365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1AA08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PODNIKANIE</a:t>
            </a: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704D7BD3-E8DA-4F12-8F6A-E2E2AD0D37B9}"/>
              </a:ext>
            </a:extLst>
          </p:cNvPr>
          <p:cNvSpPr/>
          <p:nvPr/>
        </p:nvSpPr>
        <p:spPr>
          <a:xfrm>
            <a:off x="5886988" y="3069652"/>
            <a:ext cx="177299" cy="17729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49FDEF83-03FD-4EB8-84F7-CB2EF17A807C}"/>
              </a:ext>
            </a:extLst>
          </p:cNvPr>
          <p:cNvSpPr/>
          <p:nvPr/>
        </p:nvSpPr>
        <p:spPr>
          <a:xfrm>
            <a:off x="9804278" y="3934939"/>
            <a:ext cx="113350" cy="11335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FED1A-6783-4EC4-B0DD-B271081E8CAA}"/>
              </a:ext>
            </a:extLst>
          </p:cNvPr>
          <p:cNvSpPr txBox="1"/>
          <p:nvPr/>
        </p:nvSpPr>
        <p:spPr>
          <a:xfrm>
            <a:off x="7131332" y="2904018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71,90 % / </a:t>
            </a:r>
            <a:r>
              <a:rPr lang="sk-SK" dirty="0">
                <a:solidFill>
                  <a:srgbClr val="1891B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839,08 €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E691203-1733-48CA-AE62-9F4DC13A8556}"/>
              </a:ext>
            </a:extLst>
          </p:cNvPr>
          <p:cNvSpPr txBox="1"/>
          <p:nvPr/>
        </p:nvSpPr>
        <p:spPr>
          <a:xfrm>
            <a:off x="6244722" y="5639942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2,08 % / </a:t>
            </a:r>
            <a:r>
              <a:rPr lang="sk-SK" dirty="0">
                <a:solidFill>
                  <a:srgbClr val="FCC10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24,30 €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559725F-5F89-4E5C-A7C6-FAFAE0075C42}"/>
              </a:ext>
            </a:extLst>
          </p:cNvPr>
          <p:cNvSpPr txBox="1"/>
          <p:nvPr/>
        </p:nvSpPr>
        <p:spPr>
          <a:xfrm>
            <a:off x="3739564" y="5920168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24,04 % / </a:t>
            </a:r>
            <a:r>
              <a:rPr lang="sk-SK" dirty="0">
                <a:solidFill>
                  <a:srgbClr val="F9327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280,47 €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3BD972-6E37-4011-B628-7545F18A6449}"/>
              </a:ext>
            </a:extLst>
          </p:cNvPr>
          <p:cNvSpPr txBox="1"/>
          <p:nvPr/>
        </p:nvSpPr>
        <p:spPr>
          <a:xfrm>
            <a:off x="1930788" y="4531626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1,98 % / </a:t>
            </a:r>
            <a:r>
              <a:rPr lang="sk-SK" dirty="0">
                <a:solidFill>
                  <a:srgbClr val="1AA08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23,08 €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E7437AD-BFC5-44BA-85E8-8CABC759C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5" y="6120162"/>
            <a:ext cx="779352" cy="28195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C664687-D130-4AF3-9F1E-1F4E20E4D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5519292"/>
            <a:ext cx="1420645" cy="51791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CAA8775-13DE-40B3-B8D1-BE18BEBA1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6104834"/>
            <a:ext cx="744982" cy="2819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941AD9D-BE51-4546-995C-7F29D71FE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5" y="6485077"/>
            <a:ext cx="728207" cy="15556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3FEE6C5-BF70-4091-9B9F-C19F8B781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13" y="6336924"/>
            <a:ext cx="1024884" cy="460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391685-3E12-4BD4-A2F9-34584B64F021}"/>
              </a:ext>
            </a:extLst>
          </p:cNvPr>
          <p:cNvSpPr txBox="1"/>
          <p:nvPr/>
        </p:nvSpPr>
        <p:spPr>
          <a:xfrm>
            <a:off x="1736187" y="6442135"/>
            <a:ext cx="8194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Percentuálne hodnoty zodpovedajú podielom na celkovom </a:t>
            </a:r>
            <a:r>
              <a:rPr lang="sk-SK" sz="14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daňovom bremene.</a:t>
            </a:r>
            <a:endParaRPr lang="sk-SK" sz="14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D7FBE0-7981-4A58-9E98-0CC6881DDD23}"/>
              </a:ext>
            </a:extLst>
          </p:cNvPr>
          <p:cNvSpPr/>
          <p:nvPr/>
        </p:nvSpPr>
        <p:spPr>
          <a:xfrm>
            <a:off x="3756197" y="1995692"/>
            <a:ext cx="3384827" cy="3384827"/>
          </a:xfrm>
          <a:prstGeom prst="ellipse">
            <a:avLst/>
          </a:prstGeom>
          <a:noFill/>
          <a:ln w="1016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Freeform 67">
            <a:extLst>
              <a:ext uri="{FF2B5EF4-FFF2-40B4-BE49-F238E27FC236}">
                <a16:creationId xmlns:a16="http://schemas.microsoft.com/office/drawing/2014/main" id="{124C1ECD-ED35-4241-9794-B5E372721E38}"/>
              </a:ext>
            </a:extLst>
          </p:cNvPr>
          <p:cNvSpPr>
            <a:spLocks/>
          </p:cNvSpPr>
          <p:nvPr/>
        </p:nvSpPr>
        <p:spPr bwMode="auto">
          <a:xfrm>
            <a:off x="304552" y="3025074"/>
            <a:ext cx="3626883" cy="266453"/>
          </a:xfrm>
          <a:custGeom>
            <a:avLst/>
            <a:gdLst>
              <a:gd name="T0" fmla="*/ 2346325 w 1908"/>
              <a:gd name="T1" fmla="*/ 571500 h 360"/>
              <a:gd name="T2" fmla="*/ 0 w 1908"/>
              <a:gd name="T3" fmla="*/ 571500 h 360"/>
              <a:gd name="T4" fmla="*/ 0 w 1908"/>
              <a:gd name="T5" fmla="*/ 541338 h 360"/>
              <a:gd name="T6" fmla="*/ 2330450 w 1908"/>
              <a:gd name="T7" fmla="*/ 541338 h 360"/>
              <a:gd name="T8" fmla="*/ 3014663 w 1908"/>
              <a:gd name="T9" fmla="*/ 0 h 360"/>
              <a:gd name="T10" fmla="*/ 3028950 w 1908"/>
              <a:gd name="T11" fmla="*/ 23813 h 360"/>
              <a:gd name="T12" fmla="*/ 2346325 w 1908"/>
              <a:gd name="T13" fmla="*/ 571500 h 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8" h="360">
                <a:moveTo>
                  <a:pt x="1478" y="360"/>
                </a:moveTo>
                <a:lnTo>
                  <a:pt x="0" y="360"/>
                </a:lnTo>
                <a:lnTo>
                  <a:pt x="0" y="341"/>
                </a:lnTo>
                <a:lnTo>
                  <a:pt x="1468" y="341"/>
                </a:lnTo>
                <a:lnTo>
                  <a:pt x="1899" y="0"/>
                </a:lnTo>
                <a:lnTo>
                  <a:pt x="1908" y="15"/>
                </a:lnTo>
                <a:lnTo>
                  <a:pt x="1478" y="360"/>
                </a:lnTo>
                <a:close/>
              </a:path>
            </a:pathLst>
          </a:custGeom>
          <a:solidFill>
            <a:srgbClr val="7884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F94145-F7E5-405E-96BE-A1F32C4AA5BD}"/>
              </a:ext>
            </a:extLst>
          </p:cNvPr>
          <p:cNvSpPr txBox="1"/>
          <p:nvPr/>
        </p:nvSpPr>
        <p:spPr>
          <a:xfrm>
            <a:off x="193473" y="2908704"/>
            <a:ext cx="321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bg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CELKOVÉ DAŇOVÉ BREMENO</a:t>
            </a: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09363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82E4AF-1FA7-4ACE-AF62-57AFFF51DF9A}"/>
              </a:ext>
            </a:extLst>
          </p:cNvPr>
          <p:cNvSpPr txBox="1"/>
          <p:nvPr/>
        </p:nvSpPr>
        <p:spPr>
          <a:xfrm>
            <a:off x="1360146" y="531804"/>
            <a:ext cx="9523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KOMU A KOĽKO NA DANIACH V EKONOMICKEJ PODSTATE POVINNE MESAČNE PLATÍME</a:t>
            </a:r>
          </a:p>
          <a:p>
            <a:r>
              <a:rPr lang="sk-SK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P</a:t>
            </a:r>
            <a:r>
              <a:rPr lang="pt-BR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repočítané na zamestnanca s priemernou mzdou v roku 20</a:t>
            </a:r>
            <a:r>
              <a:rPr lang="sk-SK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00B58-C6C1-4C87-8603-3E4C16B4FC19}"/>
              </a:ext>
            </a:extLst>
          </p:cNvPr>
          <p:cNvSpPr txBox="1"/>
          <p:nvPr/>
        </p:nvSpPr>
        <p:spPr>
          <a:xfrm>
            <a:off x="1171992" y="1504054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35BAE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ŠTÁTU</a:t>
            </a:r>
            <a:r>
              <a:rPr lang="sk-SK" dirty="0">
                <a:latin typeface="Roboto Light" panose="02000000000000000000" pitchFamily="2" charset="0"/>
                <a:ea typeface="Roboto Light" panose="02000000000000000000" pitchFamily="2" charset="0"/>
              </a:rPr>
              <a:t> / 77,71 %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AF9DE-FAAB-4D2F-AC6F-01A5168FBAD8}"/>
              </a:ext>
            </a:extLst>
          </p:cNvPr>
          <p:cNvSpPr txBox="1"/>
          <p:nvPr/>
        </p:nvSpPr>
        <p:spPr>
          <a:xfrm>
            <a:off x="1993581" y="2828555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Roboto Light" panose="02000000000000000000" pitchFamily="2" charset="0"/>
                <a:ea typeface="Roboto Light" panose="02000000000000000000" pitchFamily="2" charset="0"/>
              </a:rPr>
              <a:t>/ 9,16 %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7E8F1-71E7-4A5F-A20B-207C5509669C}"/>
              </a:ext>
            </a:extLst>
          </p:cNvPr>
          <p:cNvSpPr txBox="1"/>
          <p:nvPr/>
        </p:nvSpPr>
        <p:spPr>
          <a:xfrm>
            <a:off x="1484573" y="341416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97F0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VÚC</a:t>
            </a:r>
            <a:r>
              <a:rPr lang="sk-SK" dirty="0">
                <a:latin typeface="Roboto Light" panose="02000000000000000000" pitchFamily="2" charset="0"/>
                <a:ea typeface="Roboto Light" panose="02000000000000000000" pitchFamily="2" charset="0"/>
              </a:rPr>
              <a:t> / 3,31 %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1606F-B191-424B-B439-ADEFD474F649}"/>
              </a:ext>
            </a:extLst>
          </p:cNvPr>
          <p:cNvSpPr txBox="1"/>
          <p:nvPr/>
        </p:nvSpPr>
        <p:spPr>
          <a:xfrm>
            <a:off x="1086496" y="2135327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b="1" dirty="0">
                <a:solidFill>
                  <a:srgbClr val="6A30B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OBCIAM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6E4679-6DF8-4112-8516-C5E7172F46C7}"/>
              </a:ext>
            </a:extLst>
          </p:cNvPr>
          <p:cNvSpPr txBox="1"/>
          <p:nvPr/>
        </p:nvSpPr>
        <p:spPr>
          <a:xfrm>
            <a:off x="1643860" y="3979287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42DAB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EÚ</a:t>
            </a:r>
            <a:r>
              <a:rPr lang="sk-SK" dirty="0">
                <a:latin typeface="Roboto Light" panose="02000000000000000000" pitchFamily="2" charset="0"/>
                <a:ea typeface="Roboto Light" panose="02000000000000000000" pitchFamily="2" charset="0"/>
              </a:rPr>
              <a:t> / 0,04 %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7F07F8-1771-4D29-BA28-86F32FD14D35}"/>
              </a:ext>
            </a:extLst>
          </p:cNvPr>
          <p:cNvSpPr txBox="1"/>
          <p:nvPr/>
        </p:nvSpPr>
        <p:spPr>
          <a:xfrm>
            <a:off x="2043940" y="2135327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Roboto Light" panose="02000000000000000000" pitchFamily="2" charset="0"/>
                <a:ea typeface="Roboto Light" panose="02000000000000000000" pitchFamily="2" charset="0"/>
              </a:rPr>
              <a:t>/ 9,79 %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839ADB-C095-4D94-B6C4-C1644F629A9C}"/>
              </a:ext>
            </a:extLst>
          </p:cNvPr>
          <p:cNvSpPr txBox="1"/>
          <p:nvPr/>
        </p:nvSpPr>
        <p:spPr>
          <a:xfrm>
            <a:off x="10023499" y="155392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>
                <a:solidFill>
                  <a:srgbClr val="35BAE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906,82 €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6BBE76-E8C1-400F-A321-22792DC6D334}"/>
              </a:ext>
            </a:extLst>
          </p:cNvPr>
          <p:cNvSpPr txBox="1"/>
          <p:nvPr/>
        </p:nvSpPr>
        <p:spPr>
          <a:xfrm>
            <a:off x="9953810" y="2852511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>
                <a:solidFill>
                  <a:srgbClr val="F9327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106,86 €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CCFF0D-CACE-43C2-9DB7-E5F6768CE72E}"/>
              </a:ext>
            </a:extLst>
          </p:cNvPr>
          <p:cNvSpPr txBox="1"/>
          <p:nvPr/>
        </p:nvSpPr>
        <p:spPr>
          <a:xfrm>
            <a:off x="10023498" y="3430308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>
                <a:solidFill>
                  <a:srgbClr val="F97F0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38,60 €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0201CC-D501-4DD0-8270-CA3A30C3085E}"/>
              </a:ext>
            </a:extLst>
          </p:cNvPr>
          <p:cNvSpPr txBox="1"/>
          <p:nvPr/>
        </p:nvSpPr>
        <p:spPr>
          <a:xfrm>
            <a:off x="9999147" y="2204066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114,19 €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4F4274-89C5-4467-843C-F5E10C5B6AD9}"/>
              </a:ext>
            </a:extLst>
          </p:cNvPr>
          <p:cNvSpPr txBox="1"/>
          <p:nvPr/>
        </p:nvSpPr>
        <p:spPr>
          <a:xfrm>
            <a:off x="10043591" y="4048595"/>
            <a:ext cx="748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>
                <a:solidFill>
                  <a:srgbClr val="42DAB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0,45 €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F341F78-88EA-4524-8C6E-D0B6561E6C36}"/>
              </a:ext>
            </a:extLst>
          </p:cNvPr>
          <p:cNvCxnSpPr/>
          <p:nvPr/>
        </p:nvCxnSpPr>
        <p:spPr>
          <a:xfrm>
            <a:off x="10380569" y="5724253"/>
            <a:ext cx="982374" cy="0"/>
          </a:xfrm>
          <a:prstGeom prst="line">
            <a:avLst/>
          </a:prstGeom>
          <a:ln>
            <a:solidFill>
              <a:srgbClr val="A46A6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F7BF612-88F6-451A-9839-ADF910BD852B}"/>
              </a:ext>
            </a:extLst>
          </p:cNvPr>
          <p:cNvSpPr txBox="1"/>
          <p:nvPr/>
        </p:nvSpPr>
        <p:spPr>
          <a:xfrm>
            <a:off x="10049146" y="4588411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1166,93 €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C2EE76-A3CB-4884-8F5A-55A7B8137943}"/>
              </a:ext>
            </a:extLst>
          </p:cNvPr>
          <p:cNvCxnSpPr>
            <a:cxnSpLocks/>
          </p:cNvCxnSpPr>
          <p:nvPr/>
        </p:nvCxnSpPr>
        <p:spPr>
          <a:xfrm>
            <a:off x="2179754" y="4503170"/>
            <a:ext cx="716140" cy="0"/>
          </a:xfrm>
          <a:prstGeom prst="line">
            <a:avLst/>
          </a:prstGeom>
          <a:ln>
            <a:solidFill>
              <a:srgbClr val="A46A6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F1A53F8-D03B-4345-AC70-F9E1B3DA0A50}"/>
              </a:ext>
            </a:extLst>
          </p:cNvPr>
          <p:cNvSpPr txBox="1"/>
          <p:nvPr/>
        </p:nvSpPr>
        <p:spPr>
          <a:xfrm>
            <a:off x="56497" y="4470272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CELKOVÉ DAŇOVÉ</a:t>
            </a:r>
          </a:p>
          <a:p>
            <a:pPr algn="r"/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BREMENO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271FCA3-A190-4500-AD34-C3565ABEB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5" y="6120162"/>
            <a:ext cx="779352" cy="28195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3A4161A-6BD2-413B-959B-7FEA6116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5519292"/>
            <a:ext cx="1420645" cy="51791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EF29A2E-2EB3-4FC0-9031-43218A88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91" y="6104834"/>
            <a:ext cx="744982" cy="28195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288401E-4801-4641-9E0F-152567260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5" y="6485077"/>
            <a:ext cx="728207" cy="15556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7CF80A2-02FF-4977-A12C-F438C3271C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13" y="6336924"/>
            <a:ext cx="1024884" cy="460118"/>
          </a:xfrm>
          <a:prstGeom prst="rect">
            <a:avLst/>
          </a:prstGeom>
        </p:spPr>
      </p:pic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D5665504-074E-4D8E-A6AA-4A3651DA5DD4}"/>
              </a:ext>
            </a:extLst>
          </p:cNvPr>
          <p:cNvCxnSpPr>
            <a:cxnSpLocks/>
          </p:cNvCxnSpPr>
          <p:nvPr/>
        </p:nvCxnSpPr>
        <p:spPr>
          <a:xfrm>
            <a:off x="10098399" y="4493645"/>
            <a:ext cx="716140" cy="0"/>
          </a:xfrm>
          <a:prstGeom prst="line">
            <a:avLst/>
          </a:prstGeom>
          <a:ln>
            <a:solidFill>
              <a:srgbClr val="A46A6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3" name="Flowchart: Alternate Process 202">
            <a:extLst>
              <a:ext uri="{FF2B5EF4-FFF2-40B4-BE49-F238E27FC236}">
                <a16:creationId xmlns:a16="http://schemas.microsoft.com/office/drawing/2014/main" id="{E84630F5-41E1-4F12-AA7C-E3B8594F9A08}"/>
              </a:ext>
            </a:extLst>
          </p:cNvPr>
          <p:cNvSpPr>
            <a:spLocks/>
          </p:cNvSpPr>
          <p:nvPr/>
        </p:nvSpPr>
        <p:spPr>
          <a:xfrm>
            <a:off x="3235443" y="4094539"/>
            <a:ext cx="6727150" cy="27678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5400000" algn="ctr" rotWithShape="0">
              <a:schemeClr val="bg1">
                <a:lumMod val="75000"/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4" name="Graphic 203">
            <a:extLst>
              <a:ext uri="{FF2B5EF4-FFF2-40B4-BE49-F238E27FC236}">
                <a16:creationId xmlns:a16="http://schemas.microsoft.com/office/drawing/2014/main" id="{1C2D63AC-2F81-4486-A065-0ECCACE7E9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43124" y="4046455"/>
            <a:ext cx="274765" cy="409532"/>
          </a:xfrm>
          <a:prstGeom prst="rect">
            <a:avLst/>
          </a:prstGeom>
        </p:spPr>
      </p:pic>
      <p:sp>
        <p:nvSpPr>
          <p:cNvPr id="205" name="Flowchart: Alternate Process 204">
            <a:extLst>
              <a:ext uri="{FF2B5EF4-FFF2-40B4-BE49-F238E27FC236}">
                <a16:creationId xmlns:a16="http://schemas.microsoft.com/office/drawing/2014/main" id="{C1CA80A1-1D81-42C0-A816-F9AD5D39BD4F}"/>
              </a:ext>
            </a:extLst>
          </p:cNvPr>
          <p:cNvSpPr>
            <a:spLocks/>
          </p:cNvSpPr>
          <p:nvPr/>
        </p:nvSpPr>
        <p:spPr>
          <a:xfrm>
            <a:off x="3235443" y="3485179"/>
            <a:ext cx="6727150" cy="27678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5400000" algn="ctr" rotWithShape="0">
              <a:schemeClr val="bg1">
                <a:lumMod val="75000"/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6" name="Graphic 205">
            <a:extLst>
              <a:ext uri="{FF2B5EF4-FFF2-40B4-BE49-F238E27FC236}">
                <a16:creationId xmlns:a16="http://schemas.microsoft.com/office/drawing/2014/main" id="{C20719BA-42FF-49B4-8E91-4D8D3F38BC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3124" y="3437095"/>
            <a:ext cx="391789" cy="409532"/>
          </a:xfrm>
          <a:prstGeom prst="rect">
            <a:avLst/>
          </a:prstGeom>
        </p:spPr>
      </p:pic>
      <p:sp>
        <p:nvSpPr>
          <p:cNvPr id="207" name="Flowchart: Alternate Process 206">
            <a:extLst>
              <a:ext uri="{FF2B5EF4-FFF2-40B4-BE49-F238E27FC236}">
                <a16:creationId xmlns:a16="http://schemas.microsoft.com/office/drawing/2014/main" id="{4CC92076-00B0-45F2-B59F-6831693374DE}"/>
              </a:ext>
            </a:extLst>
          </p:cNvPr>
          <p:cNvSpPr>
            <a:spLocks/>
          </p:cNvSpPr>
          <p:nvPr/>
        </p:nvSpPr>
        <p:spPr>
          <a:xfrm>
            <a:off x="3235443" y="2855635"/>
            <a:ext cx="6727150" cy="27678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5400000" algn="ctr" rotWithShape="0">
              <a:schemeClr val="bg1">
                <a:lumMod val="75000"/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8" name="Graphic 207">
            <a:extLst>
              <a:ext uri="{FF2B5EF4-FFF2-40B4-BE49-F238E27FC236}">
                <a16:creationId xmlns:a16="http://schemas.microsoft.com/office/drawing/2014/main" id="{742DF05B-DF62-449D-9A16-1069F5F3CD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3124" y="2807551"/>
            <a:ext cx="391789" cy="409532"/>
          </a:xfrm>
          <a:prstGeom prst="rect">
            <a:avLst/>
          </a:prstGeom>
        </p:spPr>
      </p:pic>
      <p:pic>
        <p:nvPicPr>
          <p:cNvPr id="212" name="Graphic 211">
            <a:extLst>
              <a:ext uri="{FF2B5EF4-FFF2-40B4-BE49-F238E27FC236}">
                <a16:creationId xmlns:a16="http://schemas.microsoft.com/office/drawing/2014/main" id="{7FBB805B-7DD6-4FF9-A3DC-96C7DFA929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62083" y="2807551"/>
            <a:ext cx="391789" cy="409532"/>
          </a:xfrm>
          <a:prstGeom prst="rect">
            <a:avLst/>
          </a:prstGeom>
        </p:spPr>
      </p:pic>
      <p:sp>
        <p:nvSpPr>
          <p:cNvPr id="213" name="Flowchart: Alternate Process 212">
            <a:extLst>
              <a:ext uri="{FF2B5EF4-FFF2-40B4-BE49-F238E27FC236}">
                <a16:creationId xmlns:a16="http://schemas.microsoft.com/office/drawing/2014/main" id="{215AA6C2-90AB-4935-B8F2-B2B3891D90AE}"/>
              </a:ext>
            </a:extLst>
          </p:cNvPr>
          <p:cNvSpPr>
            <a:spLocks/>
          </p:cNvSpPr>
          <p:nvPr/>
        </p:nvSpPr>
        <p:spPr>
          <a:xfrm>
            <a:off x="3235443" y="2202114"/>
            <a:ext cx="6727150" cy="27678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5400000" algn="ctr" rotWithShape="0">
              <a:schemeClr val="bg1">
                <a:lumMod val="75000"/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4" name="Graphic 213">
            <a:extLst>
              <a:ext uri="{FF2B5EF4-FFF2-40B4-BE49-F238E27FC236}">
                <a16:creationId xmlns:a16="http://schemas.microsoft.com/office/drawing/2014/main" id="{548AA036-E7F1-49F4-84F6-EB2C7CC3EB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41538" y="2151731"/>
            <a:ext cx="391789" cy="409532"/>
          </a:xfrm>
          <a:prstGeom prst="rect">
            <a:avLst/>
          </a:prstGeom>
        </p:spPr>
      </p:pic>
      <p:pic>
        <p:nvPicPr>
          <p:cNvPr id="223" name="Graphic 222">
            <a:extLst>
              <a:ext uri="{FF2B5EF4-FFF2-40B4-BE49-F238E27FC236}">
                <a16:creationId xmlns:a16="http://schemas.microsoft.com/office/drawing/2014/main" id="{F6C00203-0C46-4B34-8954-232093C246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36300" y="2151731"/>
            <a:ext cx="391789" cy="409532"/>
          </a:xfrm>
          <a:prstGeom prst="rect">
            <a:avLst/>
          </a:prstGeom>
        </p:spPr>
      </p:pic>
      <p:sp>
        <p:nvSpPr>
          <p:cNvPr id="224" name="Flowchart: Alternate Process 223">
            <a:extLst>
              <a:ext uri="{FF2B5EF4-FFF2-40B4-BE49-F238E27FC236}">
                <a16:creationId xmlns:a16="http://schemas.microsoft.com/office/drawing/2014/main" id="{504766E4-3C92-4708-A8A1-30DBA56DE1E5}"/>
              </a:ext>
            </a:extLst>
          </p:cNvPr>
          <p:cNvSpPr>
            <a:spLocks/>
          </p:cNvSpPr>
          <p:nvPr/>
        </p:nvSpPr>
        <p:spPr>
          <a:xfrm>
            <a:off x="3280506" y="1524256"/>
            <a:ext cx="6727150" cy="27678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5400000" algn="ctr" rotWithShape="0">
              <a:schemeClr val="bg1">
                <a:lumMod val="75000"/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25" name="Graphic 224">
            <a:extLst>
              <a:ext uri="{FF2B5EF4-FFF2-40B4-BE49-F238E27FC236}">
                <a16:creationId xmlns:a16="http://schemas.microsoft.com/office/drawing/2014/main" id="{917E58EA-A637-4B4C-83AC-B8E933D899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41538" y="1473873"/>
            <a:ext cx="391789" cy="409532"/>
          </a:xfrm>
          <a:prstGeom prst="rect">
            <a:avLst/>
          </a:prstGeom>
        </p:spPr>
      </p:pic>
      <p:pic>
        <p:nvPicPr>
          <p:cNvPr id="265" name="Graphic 264">
            <a:extLst>
              <a:ext uri="{FF2B5EF4-FFF2-40B4-BE49-F238E27FC236}">
                <a16:creationId xmlns:a16="http://schemas.microsoft.com/office/drawing/2014/main" id="{70A6EA46-0BEE-42BD-8605-1DD4BC93FF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50163" y="1473873"/>
            <a:ext cx="391789" cy="409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617D9-DEEA-4C99-9737-EB058EE15B6F}"/>
              </a:ext>
            </a:extLst>
          </p:cNvPr>
          <p:cNvSpPr txBox="1"/>
          <p:nvPr/>
        </p:nvSpPr>
        <p:spPr>
          <a:xfrm>
            <a:off x="51087" y="2700295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b="1" dirty="0">
                <a:solidFill>
                  <a:srgbClr val="F9327A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SÚKROMNÝM</a:t>
            </a:r>
          </a:p>
          <a:p>
            <a:r>
              <a:rPr lang="sk-SK" b="1" dirty="0">
                <a:solidFill>
                  <a:srgbClr val="F9327A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SPOLOČNOSTIAM</a:t>
            </a:r>
            <a:endParaRPr lang="sk-S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17EF01-3412-4820-9166-C818CFCE1190}"/>
              </a:ext>
            </a:extLst>
          </p:cNvPr>
          <p:cNvSpPr/>
          <p:nvPr/>
        </p:nvSpPr>
        <p:spPr>
          <a:xfrm>
            <a:off x="3301916" y="1524256"/>
            <a:ext cx="4779403" cy="273057"/>
          </a:xfrm>
          <a:prstGeom prst="rect">
            <a:avLst/>
          </a:prstGeom>
          <a:solidFill>
            <a:srgbClr val="35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4A0AB9B-4C0A-420A-9758-7E22FD316FB2}"/>
              </a:ext>
            </a:extLst>
          </p:cNvPr>
          <p:cNvSpPr/>
          <p:nvPr/>
        </p:nvSpPr>
        <p:spPr>
          <a:xfrm>
            <a:off x="3301917" y="2200723"/>
            <a:ext cx="761800" cy="273057"/>
          </a:xfrm>
          <a:prstGeom prst="rect">
            <a:avLst/>
          </a:prstGeom>
          <a:solidFill>
            <a:srgbClr val="6A3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E7D0D62-BC53-4149-8302-46B2AEF5863A}"/>
              </a:ext>
            </a:extLst>
          </p:cNvPr>
          <p:cNvSpPr/>
          <p:nvPr/>
        </p:nvSpPr>
        <p:spPr>
          <a:xfrm>
            <a:off x="3280506" y="2860749"/>
            <a:ext cx="648943" cy="273057"/>
          </a:xfrm>
          <a:prstGeom prst="rect">
            <a:avLst/>
          </a:prstGeom>
          <a:solidFill>
            <a:srgbClr val="F93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C42701-8F66-48C1-AF71-951840ACC8F0}"/>
              </a:ext>
            </a:extLst>
          </p:cNvPr>
          <p:cNvSpPr txBox="1"/>
          <p:nvPr/>
        </p:nvSpPr>
        <p:spPr>
          <a:xfrm>
            <a:off x="2153353" y="4595591"/>
            <a:ext cx="107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Roboto Medium" panose="02000000000000000000" pitchFamily="2" charset="0"/>
                <a:ea typeface="Roboto Medium" panose="02000000000000000000" pitchFamily="2" charset="0"/>
              </a:rPr>
              <a:t>100 %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978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54069</TotalTime>
  <Words>440</Words>
  <Application>Microsoft Office PowerPoint</Application>
  <PresentationFormat>Widescreen</PresentationFormat>
  <Paragraphs>148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Roboto Light</vt:lpstr>
      <vt:lpstr>Roboto Medium</vt:lpstr>
      <vt:lpstr>Roboto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Johny_RN_1</dc:creator>
  <cp:lastModifiedBy>Johny_RN_1</cp:lastModifiedBy>
  <cp:revision>287</cp:revision>
  <dcterms:created xsi:type="dcterms:W3CDTF">2018-08-13T14:54:34Z</dcterms:created>
  <dcterms:modified xsi:type="dcterms:W3CDTF">2023-08-21T14:38:58Z</dcterms:modified>
</cp:coreProperties>
</file>