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5" r:id="rId2"/>
    <p:sldId id="270" r:id="rId3"/>
    <p:sldId id="259" r:id="rId4"/>
    <p:sldId id="272" r:id="rId5"/>
    <p:sldId id="268" r:id="rId6"/>
    <p:sldId id="271" r:id="rId7"/>
    <p:sldId id="274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3A82"/>
    <a:srgbClr val="FFB497"/>
    <a:srgbClr val="FF806A"/>
    <a:srgbClr val="FFA145"/>
    <a:srgbClr val="3EB670"/>
    <a:srgbClr val="7D3480"/>
    <a:srgbClr val="3A51A5"/>
    <a:srgbClr val="2B96C9"/>
    <a:srgbClr val="5FC6BE"/>
    <a:srgbClr val="4BB6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579559325656877E-2"/>
          <c:y val="5.1399032373917276E-2"/>
          <c:w val="0.92942044963381665"/>
          <c:h val="0.9172632500648303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7A7-4F96-92D6-2655137F31A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7A7-4F96-92D6-2655137F31A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7A7-4F96-92D6-2655137F31A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7A7-4F96-92D6-2655137F31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A7A7-4F96-92D6-2655137F31A8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A7A7-4F96-92D6-2655137F31A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75964032"/>
        <c:axId val="475963376"/>
      </c:barChart>
      <c:catAx>
        <c:axId val="475964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75963376"/>
        <c:crosses val="autoZero"/>
        <c:auto val="1"/>
        <c:lblAlgn val="ctr"/>
        <c:lblOffset val="100"/>
        <c:noMultiLvlLbl val="0"/>
      </c:catAx>
      <c:valAx>
        <c:axId val="47596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759640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60787369669119"/>
          <c:y val="0.24012755555555557"/>
          <c:w val="0.77274877093140337"/>
          <c:h val="0.7583306579078813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0" cmpd="dbl"/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  <a:scene3d>
              <a:camera prst="orthographicFront"/>
              <a:lightRig rig="threePt" dir="t"/>
            </a:scene3d>
            <a:sp3d prstMaterial="plastic">
              <a:contourClr>
                <a:srgbClr val="000000"/>
              </a:contourClr>
            </a:sp3d>
          </c:spPr>
          <c:dPt>
            <c:idx val="0"/>
            <c:bubble3D val="0"/>
            <c:spPr>
              <a:gradFill flip="none" rotWithShape="1">
                <a:gsLst>
                  <a:gs pos="0">
                    <a:srgbClr val="1E8BC9"/>
                  </a:gs>
                  <a:gs pos="100000">
                    <a:srgbClr val="1B5EB5"/>
                  </a:gs>
                </a:gsLst>
                <a:lin ang="2700000" scaled="1"/>
                <a:tileRect/>
              </a:gradFill>
              <a:ln w="0" cmpd="dbl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0"/>
              </a:effectLst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74F-4B9F-AA2B-1B03080CF176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FDC73D"/>
                  </a:gs>
                  <a:gs pos="100000">
                    <a:srgbClr val="FF6B46"/>
                  </a:gs>
                </a:gsLst>
                <a:lin ang="2700000" scaled="1"/>
                <a:tileRect/>
              </a:gradFill>
              <a:ln w="0" cmpd="dbl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0"/>
              </a:effectLst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74F-4B9F-AA2B-1B03080CF176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rgbClr val="3DB66C"/>
                  </a:gs>
                  <a:gs pos="100000">
                    <a:srgbClr val="66CCB9"/>
                  </a:gs>
                </a:gsLst>
                <a:lin ang="2700000" scaled="1"/>
                <a:tileRect/>
              </a:gradFill>
              <a:ln w="0" cmpd="dbl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0"/>
              </a:effectLst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74F-4B9F-AA2B-1B03080CF176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rgbClr val="FF6B46"/>
                  </a:gs>
                  <a:gs pos="100000">
                    <a:srgbClr val="FA5758"/>
                  </a:gs>
                </a:gsLst>
                <a:lin ang="2700000" scaled="1"/>
                <a:tileRect/>
              </a:gradFill>
              <a:ln w="0" cmpd="dbl">
                <a:solidFill>
                  <a:schemeClr val="lt1"/>
                </a:soli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  <a:softEdge rad="0"/>
              </a:effectLst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74F-4B9F-AA2B-1B03080CF176}"/>
              </c:ext>
            </c:extLst>
          </c:dPt>
          <c:dPt>
            <c:idx val="4"/>
            <c:bubble3D val="0"/>
            <c:spPr>
              <a:solidFill>
                <a:srgbClr val="FFC801"/>
              </a:solidFill>
              <a:ln w="0" cmpd="dbl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0"/>
              </a:effectLst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74F-4B9F-AA2B-1B03080CF176}"/>
              </c:ext>
            </c:extLst>
          </c:dPt>
          <c:cat>
            <c:strRef>
              <c:f>Sheet1!$A$2:$A$6</c:f>
              <c:strCache>
                <c:ptCount val="4"/>
                <c:pt idx="0">
                  <c:v>prijem</c:v>
                </c:pt>
                <c:pt idx="1">
                  <c:v>m</c:v>
                </c:pt>
                <c:pt idx="2">
                  <c:v>s</c:v>
                </c:pt>
                <c:pt idx="3">
                  <c:v>pod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71.900000000000006</c:v>
                </c:pt>
                <c:pt idx="1">
                  <c:v>2.08</c:v>
                </c:pt>
                <c:pt idx="2">
                  <c:v>24.04</c:v>
                </c:pt>
                <c:pt idx="3">
                  <c:v>1.98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4F-4B9F-AA2B-1B03080CF1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1"/>
        <c:holeSize val="6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softEdge rad="342900"/>
    </a:effectLst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846691670559345E-2"/>
          <c:y val="0.88519435467003416"/>
          <c:w val="0.933304749015748"/>
          <c:h val="1.4777553451144197E-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1AA08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D596-46BC-8E2B-A6B77CBF1873}"/>
              </c:ext>
            </c:extLst>
          </c:dPt>
          <c:cat>
            <c:strRef>
              <c:f>Sheet1!$A$2:$A$6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96-46BC-8E2B-A6B77CBF1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431250280"/>
        <c:axId val="431250608"/>
      </c:barChart>
      <c:catAx>
        <c:axId val="4312502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1250608"/>
        <c:crosses val="autoZero"/>
        <c:auto val="1"/>
        <c:lblAlgn val="ctr"/>
        <c:lblOffset val="100"/>
        <c:noMultiLvlLbl val="0"/>
      </c:catAx>
      <c:valAx>
        <c:axId val="43125060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randon Grotesque Light" panose="020B0303020203060202" pitchFamily="34" charset="-18"/>
                <a:ea typeface="+mn-ea"/>
                <a:cs typeface="+mn-cs"/>
              </a:defRPr>
            </a:pPr>
            <a:endParaRPr lang="sk-SK"/>
          </a:p>
        </c:txPr>
        <c:crossAx val="4312502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explosion val="2"/>
          <c:dPt>
            <c:idx val="0"/>
            <c:bubble3D val="0"/>
            <c:spPr>
              <a:gradFill flip="none" rotWithShape="1">
                <a:gsLst>
                  <a:gs pos="0">
                    <a:srgbClr val="1B5EB5"/>
                  </a:gs>
                  <a:gs pos="100000">
                    <a:srgbClr val="4D2C79"/>
                  </a:gs>
                </a:gsLst>
                <a:lin ang="2700000" scaled="1"/>
                <a:tileRect/>
              </a:gra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DB-4CFB-8B45-1181029FD265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F7565D"/>
                  </a:gs>
                  <a:gs pos="100000">
                    <a:srgbClr val="8B4287"/>
                  </a:gs>
                </a:gsLst>
                <a:lin ang="2700000" scaled="1"/>
                <a:tileRect/>
              </a:gra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DB-4CFB-8B45-1181029FD265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rgbClr val="FF7B46"/>
                  </a:gs>
                  <a:gs pos="100000">
                    <a:srgbClr val="FDC73D"/>
                  </a:gs>
                </a:gsLst>
                <a:lin ang="2700000" scaled="1"/>
                <a:tileRect/>
              </a:gra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DB-4CFB-8B45-1181029FD265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rgbClr val="FEB0B1"/>
                  </a:gs>
                  <a:gs pos="100000">
                    <a:srgbClr val="FF94D0"/>
                  </a:gs>
                </a:gsLst>
                <a:lin ang="2700000" scaled="1"/>
                <a:tileRect/>
              </a:gra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DB-4CFB-8B45-1181029FD265}"/>
              </c:ext>
            </c:extLst>
          </c:dPt>
          <c:dPt>
            <c:idx val="4"/>
            <c:bubble3D val="0"/>
            <c:spPr>
              <a:gradFill flip="none" rotWithShape="1">
                <a:gsLst>
                  <a:gs pos="0">
                    <a:srgbClr val="66CCB9"/>
                  </a:gs>
                  <a:gs pos="100000">
                    <a:srgbClr val="38A2C8"/>
                  </a:gs>
                </a:gsLst>
                <a:lin ang="2700000" scaled="1"/>
                <a:tileRect/>
              </a:gra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A2DB-4CFB-8B45-1181029FD265}"/>
              </c:ext>
            </c:extLst>
          </c:dPt>
          <c:dPt>
            <c:idx val="5"/>
            <c:bubble3D val="0"/>
            <c:spPr>
              <a:gradFill flip="none" rotWithShape="1">
                <a:gsLst>
                  <a:gs pos="0">
                    <a:srgbClr val="3DB66C"/>
                  </a:gs>
                  <a:gs pos="100000">
                    <a:srgbClr val="3DB66C"/>
                  </a:gs>
                </a:gsLst>
                <a:lin ang="2700000" scaled="1"/>
                <a:tileRect/>
              </a:gra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2DB-4CFB-8B45-1181029FD265}"/>
              </c:ext>
            </c:extLst>
          </c:dPt>
          <c:cat>
            <c:strRef>
              <c:f>Sheet1!$A$2:$A$7</c:f>
              <c:strCache>
                <c:ptCount val="6"/>
                <c:pt idx="0">
                  <c:v>socialne a zdravotne</c:v>
                </c:pt>
                <c:pt idx="1">
                  <c:v>dan z prijmov</c:v>
                </c:pt>
                <c:pt idx="2">
                  <c:v>DPH</c:v>
                </c:pt>
                <c:pt idx="3">
                  <c:v>spotrebne dane</c:v>
                </c:pt>
                <c:pt idx="4">
                  <c:v>ine dane</c:v>
                </c:pt>
                <c:pt idx="5">
                  <c:v>zostatok penazi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34.46</c:v>
                </c:pt>
                <c:pt idx="1">
                  <c:v>7.47</c:v>
                </c:pt>
                <c:pt idx="2">
                  <c:v>8.42</c:v>
                </c:pt>
                <c:pt idx="3">
                  <c:v>3.01</c:v>
                </c:pt>
                <c:pt idx="4" formatCode="General">
                  <c:v>9.6</c:v>
                </c:pt>
                <c:pt idx="5" formatCode="General">
                  <c:v>37.03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DB-4CFB-8B45-1181029FD2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579559325656877E-2"/>
          <c:y val="5.1399032373917276E-2"/>
          <c:w val="0.92942044963381665"/>
          <c:h val="0.9172632500648303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0A5-4A79-8AE7-DAD03B89EE3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0A5-4A79-8AE7-DAD03B89EE3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0A5-4A79-8AE7-DAD03B89EE3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0A5-4A79-8AE7-DAD03B89EE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30A5-4A79-8AE7-DAD03B89EE32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5-30A5-4A79-8AE7-DAD03B89EE3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75964032"/>
        <c:axId val="475963376"/>
      </c:barChart>
      <c:catAx>
        <c:axId val="475964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75963376"/>
        <c:crosses val="autoZero"/>
        <c:auto val="1"/>
        <c:lblAlgn val="ctr"/>
        <c:lblOffset val="100"/>
        <c:noMultiLvlLbl val="0"/>
      </c:catAx>
      <c:valAx>
        <c:axId val="47596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759640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0.07957</cdr:x>
      <cdr:y>0.0851</cdr:y>
    </cdr:from>
    <cdr:to>
      <cdr:x>0.11329</cdr:x>
      <cdr:y>0.96794</cdr:y>
    </cdr:to>
    <cdr:sp macro="" textlink="">
      <cdr:nvSpPr>
        <cdr:cNvPr id="9" name="Freeform 65">
          <a:extLst xmlns:a="http://schemas.openxmlformats.org/drawingml/2006/main">
            <a:ext uri="{FF2B5EF4-FFF2-40B4-BE49-F238E27FC236}">
              <a16:creationId xmlns:a16="http://schemas.microsoft.com/office/drawing/2014/main" id="{2568D516-0997-4FA1-82E7-16D075F4431F}"/>
            </a:ext>
          </a:extLst>
        </cdr:cNvPr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07226" y="313717"/>
          <a:ext cx="299725" cy="3254631"/>
        </a:xfrm>
        <a:custGeom xmlns:a="http://schemas.openxmlformats.org/drawingml/2006/main">
          <a:avLst/>
          <a:gdLst>
            <a:gd name="T0" fmla="*/ 69850 w 22"/>
            <a:gd name="T1" fmla="*/ 0 h 408"/>
            <a:gd name="T2" fmla="*/ 0 w 22"/>
            <a:gd name="T3" fmla="*/ 70278 h 408"/>
            <a:gd name="T4" fmla="*/ 0 w 22"/>
            <a:gd name="T5" fmla="*/ 2606675 h 408"/>
            <a:gd name="T6" fmla="*/ 139700 w 22"/>
            <a:gd name="T7" fmla="*/ 2606675 h 408"/>
            <a:gd name="T8" fmla="*/ 139700 w 22"/>
            <a:gd name="T9" fmla="*/ 70278 h 408"/>
            <a:gd name="T10" fmla="*/ 69850 w 22"/>
            <a:gd name="T11" fmla="*/ 0 h 408"/>
            <a:gd name="T12" fmla="*/ 0 60000 65536"/>
            <a:gd name="T13" fmla="*/ 0 60000 65536"/>
            <a:gd name="T14" fmla="*/ 0 60000 65536"/>
            <a:gd name="T15" fmla="*/ 0 60000 65536"/>
            <a:gd name="T16" fmla="*/ 0 60000 65536"/>
            <a:gd name="T17" fmla="*/ 0 60000 65536"/>
          </a:gdLst>
          <a:ahLst/>
          <a:cxnLst>
            <a:cxn ang="T12">
              <a:pos x="T0" y="T1"/>
            </a:cxn>
            <a:cxn ang="T13">
              <a:pos x="T2" y="T3"/>
            </a:cxn>
            <a:cxn ang="T14">
              <a:pos x="T4" y="T5"/>
            </a:cxn>
            <a:cxn ang="T15">
              <a:pos x="T6" y="T7"/>
            </a:cxn>
            <a:cxn ang="T16">
              <a:pos x="T8" y="T9"/>
            </a:cxn>
            <a:cxn ang="T17">
              <a:pos x="T10" y="T11"/>
            </a:cxn>
          </a:cxnLst>
          <a:rect l="0" t="0" r="r" b="b"/>
          <a:pathLst>
            <a:path w="22" h="408">
              <a:moveTo>
                <a:pt x="11" y="0"/>
              </a:moveTo>
              <a:cubicBezTo>
                <a:pt x="5" y="0"/>
                <a:pt x="0" y="5"/>
                <a:pt x="0" y="11"/>
              </a:cubicBezTo>
              <a:cubicBezTo>
                <a:pt x="0" y="408"/>
                <a:pt x="0" y="408"/>
                <a:pt x="0" y="408"/>
              </a:cubicBezTo>
              <a:cubicBezTo>
                <a:pt x="22" y="408"/>
                <a:pt x="22" y="408"/>
                <a:pt x="22" y="408"/>
              </a:cubicBezTo>
              <a:cubicBezTo>
                <a:pt x="22" y="11"/>
                <a:pt x="22" y="11"/>
                <a:pt x="22" y="11"/>
              </a:cubicBezTo>
              <a:cubicBezTo>
                <a:pt x="22" y="5"/>
                <a:pt x="17" y="0"/>
                <a:pt x="11" y="0"/>
              </a:cubicBezTo>
            </a:path>
          </a:pathLst>
        </a:cu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noFill/>
        </a:ln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endParaRPr lang="ru-RU" dirty="0">
            <a:latin typeface="+mn-lt"/>
            <a:cs typeface="+mn-cs"/>
          </a:endParaRPr>
        </a:p>
      </cdr:txBody>
    </cdr:sp>
  </cdr:relSizeAnchor>
  <cdr:relSizeAnchor xmlns:cdr="http://schemas.openxmlformats.org/drawingml/2006/chartDrawing">
    <cdr:from>
      <cdr:x>0.52519</cdr:x>
      <cdr:y>0.0865</cdr:y>
    </cdr:from>
    <cdr:to>
      <cdr:x>0.55891</cdr:x>
      <cdr:y>0.96934</cdr:y>
    </cdr:to>
    <cdr:sp macro="" textlink="">
      <cdr:nvSpPr>
        <cdr:cNvPr id="34" name="Freeform 65">
          <a:extLst xmlns:a="http://schemas.openxmlformats.org/drawingml/2006/main">
            <a:ext uri="{FF2B5EF4-FFF2-40B4-BE49-F238E27FC236}">
              <a16:creationId xmlns:a16="http://schemas.microsoft.com/office/drawing/2014/main" id="{47C65865-D624-473B-9CD1-4197A02110CB}"/>
            </a:ext>
          </a:extLst>
        </cdr:cNvPr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4668209" y="318874"/>
          <a:ext cx="299725" cy="3254631"/>
        </a:xfrm>
        <a:custGeom xmlns:a="http://schemas.openxmlformats.org/drawingml/2006/main">
          <a:avLst/>
          <a:gdLst>
            <a:gd name="T0" fmla="*/ 69850 w 22"/>
            <a:gd name="T1" fmla="*/ 0 h 408"/>
            <a:gd name="T2" fmla="*/ 0 w 22"/>
            <a:gd name="T3" fmla="*/ 70278 h 408"/>
            <a:gd name="T4" fmla="*/ 0 w 22"/>
            <a:gd name="T5" fmla="*/ 2606675 h 408"/>
            <a:gd name="T6" fmla="*/ 139700 w 22"/>
            <a:gd name="T7" fmla="*/ 2606675 h 408"/>
            <a:gd name="T8" fmla="*/ 139700 w 22"/>
            <a:gd name="T9" fmla="*/ 70278 h 408"/>
            <a:gd name="T10" fmla="*/ 69850 w 22"/>
            <a:gd name="T11" fmla="*/ 0 h 408"/>
            <a:gd name="T12" fmla="*/ 0 60000 65536"/>
            <a:gd name="T13" fmla="*/ 0 60000 65536"/>
            <a:gd name="T14" fmla="*/ 0 60000 65536"/>
            <a:gd name="T15" fmla="*/ 0 60000 65536"/>
            <a:gd name="T16" fmla="*/ 0 60000 65536"/>
            <a:gd name="T17" fmla="*/ 0 60000 65536"/>
          </a:gdLst>
          <a:ahLst/>
          <a:cxnLst>
            <a:cxn ang="T12">
              <a:pos x="T0" y="T1"/>
            </a:cxn>
            <a:cxn ang="T13">
              <a:pos x="T2" y="T3"/>
            </a:cxn>
            <a:cxn ang="T14">
              <a:pos x="T4" y="T5"/>
            </a:cxn>
            <a:cxn ang="T15">
              <a:pos x="T6" y="T7"/>
            </a:cxn>
            <a:cxn ang="T16">
              <a:pos x="T8" y="T9"/>
            </a:cxn>
            <a:cxn ang="T17">
              <a:pos x="T10" y="T11"/>
            </a:cxn>
          </a:cxnLst>
          <a:rect l="0" t="0" r="r" b="b"/>
          <a:pathLst>
            <a:path w="22" h="408">
              <a:moveTo>
                <a:pt x="11" y="0"/>
              </a:moveTo>
              <a:cubicBezTo>
                <a:pt x="5" y="0"/>
                <a:pt x="0" y="5"/>
                <a:pt x="0" y="11"/>
              </a:cubicBezTo>
              <a:cubicBezTo>
                <a:pt x="0" y="408"/>
                <a:pt x="0" y="408"/>
                <a:pt x="0" y="408"/>
              </a:cubicBezTo>
              <a:cubicBezTo>
                <a:pt x="22" y="408"/>
                <a:pt x="22" y="408"/>
                <a:pt x="22" y="408"/>
              </a:cubicBezTo>
              <a:cubicBezTo>
                <a:pt x="22" y="11"/>
                <a:pt x="22" y="11"/>
                <a:pt x="22" y="11"/>
              </a:cubicBezTo>
              <a:cubicBezTo>
                <a:pt x="22" y="5"/>
                <a:pt x="17" y="0"/>
                <a:pt x="11" y="0"/>
              </a:cubicBezTo>
            </a:path>
          </a:pathLst>
        </a:cu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noFill/>
        </a:ln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endParaRPr lang="ru-RU" dirty="0">
            <a:latin typeface="+mn-lt"/>
            <a:cs typeface="+mn-cs"/>
          </a:endParaRPr>
        </a:p>
      </cdr:txBody>
    </cdr:sp>
  </cdr:relSizeAnchor>
  <cdr:relSizeAnchor xmlns:cdr="http://schemas.openxmlformats.org/drawingml/2006/chartDrawing">
    <cdr:from>
      <cdr:x>0.16525</cdr:x>
      <cdr:y>0.0865</cdr:y>
    </cdr:from>
    <cdr:to>
      <cdr:x>0.19897</cdr:x>
      <cdr:y>0.96934</cdr:y>
    </cdr:to>
    <cdr:sp macro="" textlink="">
      <cdr:nvSpPr>
        <cdr:cNvPr id="23" name="Freeform 65">
          <a:extLst xmlns:a="http://schemas.openxmlformats.org/drawingml/2006/main">
            <a:ext uri="{FF2B5EF4-FFF2-40B4-BE49-F238E27FC236}">
              <a16:creationId xmlns:a16="http://schemas.microsoft.com/office/drawing/2014/main" id="{41E397CA-990F-4895-819D-249D334EE27E}"/>
            </a:ext>
          </a:extLst>
        </cdr:cNvPr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1468849" y="318886"/>
          <a:ext cx="299726" cy="3254632"/>
        </a:xfrm>
        <a:custGeom xmlns:a="http://schemas.openxmlformats.org/drawingml/2006/main">
          <a:avLst/>
          <a:gdLst>
            <a:gd name="T0" fmla="*/ 69850 w 22"/>
            <a:gd name="T1" fmla="*/ 0 h 408"/>
            <a:gd name="T2" fmla="*/ 0 w 22"/>
            <a:gd name="T3" fmla="*/ 70278 h 408"/>
            <a:gd name="T4" fmla="*/ 0 w 22"/>
            <a:gd name="T5" fmla="*/ 2606675 h 408"/>
            <a:gd name="T6" fmla="*/ 139700 w 22"/>
            <a:gd name="T7" fmla="*/ 2606675 h 408"/>
            <a:gd name="T8" fmla="*/ 139700 w 22"/>
            <a:gd name="T9" fmla="*/ 70278 h 408"/>
            <a:gd name="T10" fmla="*/ 69850 w 22"/>
            <a:gd name="T11" fmla="*/ 0 h 408"/>
            <a:gd name="T12" fmla="*/ 0 60000 65536"/>
            <a:gd name="T13" fmla="*/ 0 60000 65536"/>
            <a:gd name="T14" fmla="*/ 0 60000 65536"/>
            <a:gd name="T15" fmla="*/ 0 60000 65536"/>
            <a:gd name="T16" fmla="*/ 0 60000 65536"/>
            <a:gd name="T17" fmla="*/ 0 60000 65536"/>
          </a:gdLst>
          <a:ahLst/>
          <a:cxnLst>
            <a:cxn ang="T12">
              <a:pos x="T0" y="T1"/>
            </a:cxn>
            <a:cxn ang="T13">
              <a:pos x="T2" y="T3"/>
            </a:cxn>
            <a:cxn ang="T14">
              <a:pos x="T4" y="T5"/>
            </a:cxn>
            <a:cxn ang="T15">
              <a:pos x="T6" y="T7"/>
            </a:cxn>
            <a:cxn ang="T16">
              <a:pos x="T8" y="T9"/>
            </a:cxn>
            <a:cxn ang="T17">
              <a:pos x="T10" y="T11"/>
            </a:cxn>
          </a:cxnLst>
          <a:rect l="0" t="0" r="r" b="b"/>
          <a:pathLst>
            <a:path w="22" h="408">
              <a:moveTo>
                <a:pt x="11" y="0"/>
              </a:moveTo>
              <a:cubicBezTo>
                <a:pt x="5" y="0"/>
                <a:pt x="0" y="5"/>
                <a:pt x="0" y="11"/>
              </a:cubicBezTo>
              <a:cubicBezTo>
                <a:pt x="0" y="408"/>
                <a:pt x="0" y="408"/>
                <a:pt x="0" y="408"/>
              </a:cubicBezTo>
              <a:cubicBezTo>
                <a:pt x="22" y="408"/>
                <a:pt x="22" y="408"/>
                <a:pt x="22" y="408"/>
              </a:cubicBezTo>
              <a:cubicBezTo>
                <a:pt x="22" y="11"/>
                <a:pt x="22" y="11"/>
                <a:pt x="22" y="11"/>
              </a:cubicBezTo>
              <a:cubicBezTo>
                <a:pt x="22" y="5"/>
                <a:pt x="17" y="0"/>
                <a:pt x="11" y="0"/>
              </a:cubicBezTo>
            </a:path>
          </a:pathLst>
        </a:cu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noFill/>
        </a:ln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endParaRPr lang="ru-RU" dirty="0">
            <a:latin typeface="+mn-lt"/>
            <a:cs typeface="+mn-cs"/>
          </a:endParaRPr>
        </a:p>
      </cdr:txBody>
    </cdr:sp>
  </cdr:relSizeAnchor>
  <cdr:relSizeAnchor xmlns:cdr="http://schemas.openxmlformats.org/drawingml/2006/chartDrawing">
    <cdr:from>
      <cdr:x>0.25658</cdr:x>
      <cdr:y>0.0865</cdr:y>
    </cdr:from>
    <cdr:to>
      <cdr:x>0.2903</cdr:x>
      <cdr:y>0.96934</cdr:y>
    </cdr:to>
    <cdr:sp macro="" textlink="">
      <cdr:nvSpPr>
        <cdr:cNvPr id="29" name="Freeform 65">
          <a:extLst xmlns:a="http://schemas.openxmlformats.org/drawingml/2006/main">
            <a:ext uri="{FF2B5EF4-FFF2-40B4-BE49-F238E27FC236}">
              <a16:creationId xmlns:a16="http://schemas.microsoft.com/office/drawing/2014/main" id="{FCDCBE30-319C-48E1-AA98-992622541B04}"/>
            </a:ext>
          </a:extLst>
        </cdr:cNvPr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2280637" y="318874"/>
          <a:ext cx="299725" cy="3254631"/>
        </a:xfrm>
        <a:custGeom xmlns:a="http://schemas.openxmlformats.org/drawingml/2006/main">
          <a:avLst/>
          <a:gdLst>
            <a:gd name="T0" fmla="*/ 69850 w 22"/>
            <a:gd name="T1" fmla="*/ 0 h 408"/>
            <a:gd name="T2" fmla="*/ 0 w 22"/>
            <a:gd name="T3" fmla="*/ 70278 h 408"/>
            <a:gd name="T4" fmla="*/ 0 w 22"/>
            <a:gd name="T5" fmla="*/ 2606675 h 408"/>
            <a:gd name="T6" fmla="*/ 139700 w 22"/>
            <a:gd name="T7" fmla="*/ 2606675 h 408"/>
            <a:gd name="T8" fmla="*/ 139700 w 22"/>
            <a:gd name="T9" fmla="*/ 70278 h 408"/>
            <a:gd name="T10" fmla="*/ 69850 w 22"/>
            <a:gd name="T11" fmla="*/ 0 h 408"/>
            <a:gd name="T12" fmla="*/ 0 60000 65536"/>
            <a:gd name="T13" fmla="*/ 0 60000 65536"/>
            <a:gd name="T14" fmla="*/ 0 60000 65536"/>
            <a:gd name="T15" fmla="*/ 0 60000 65536"/>
            <a:gd name="T16" fmla="*/ 0 60000 65536"/>
            <a:gd name="T17" fmla="*/ 0 60000 65536"/>
          </a:gdLst>
          <a:ahLst/>
          <a:cxnLst>
            <a:cxn ang="T12">
              <a:pos x="T0" y="T1"/>
            </a:cxn>
            <a:cxn ang="T13">
              <a:pos x="T2" y="T3"/>
            </a:cxn>
            <a:cxn ang="T14">
              <a:pos x="T4" y="T5"/>
            </a:cxn>
            <a:cxn ang="T15">
              <a:pos x="T6" y="T7"/>
            </a:cxn>
            <a:cxn ang="T16">
              <a:pos x="T8" y="T9"/>
            </a:cxn>
            <a:cxn ang="T17">
              <a:pos x="T10" y="T11"/>
            </a:cxn>
          </a:cxnLst>
          <a:rect l="0" t="0" r="r" b="b"/>
          <a:pathLst>
            <a:path w="22" h="408">
              <a:moveTo>
                <a:pt x="11" y="0"/>
              </a:moveTo>
              <a:cubicBezTo>
                <a:pt x="5" y="0"/>
                <a:pt x="0" y="5"/>
                <a:pt x="0" y="11"/>
              </a:cubicBezTo>
              <a:cubicBezTo>
                <a:pt x="0" y="408"/>
                <a:pt x="0" y="408"/>
                <a:pt x="0" y="408"/>
              </a:cubicBezTo>
              <a:cubicBezTo>
                <a:pt x="22" y="408"/>
                <a:pt x="22" y="408"/>
                <a:pt x="22" y="408"/>
              </a:cubicBezTo>
              <a:cubicBezTo>
                <a:pt x="22" y="11"/>
                <a:pt x="22" y="11"/>
                <a:pt x="22" y="11"/>
              </a:cubicBezTo>
              <a:cubicBezTo>
                <a:pt x="22" y="5"/>
                <a:pt x="17" y="0"/>
                <a:pt x="11" y="0"/>
              </a:cubicBezTo>
            </a:path>
          </a:pathLst>
        </a:cu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noFill/>
        </a:ln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endParaRPr lang="ru-RU" dirty="0">
            <a:latin typeface="+mn-lt"/>
            <a:cs typeface="+mn-cs"/>
          </a:endParaRPr>
        </a:p>
      </cdr:txBody>
    </cdr:sp>
  </cdr:relSizeAnchor>
  <cdr:relSizeAnchor xmlns:cdr="http://schemas.openxmlformats.org/drawingml/2006/chartDrawing">
    <cdr:from>
      <cdr:x>0.34748</cdr:x>
      <cdr:y>0.08745</cdr:y>
    </cdr:from>
    <cdr:to>
      <cdr:x>0.3812</cdr:x>
      <cdr:y>0.97029</cdr:y>
    </cdr:to>
    <cdr:sp macro="" textlink="">
      <cdr:nvSpPr>
        <cdr:cNvPr id="32" name="Freeform 65">
          <a:extLst xmlns:a="http://schemas.openxmlformats.org/drawingml/2006/main">
            <a:ext uri="{FF2B5EF4-FFF2-40B4-BE49-F238E27FC236}">
              <a16:creationId xmlns:a16="http://schemas.microsoft.com/office/drawing/2014/main" id="{565E3897-5908-4DF7-BBB5-7E635A6A41FF}"/>
            </a:ext>
          </a:extLst>
        </cdr:cNvPr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3088667" y="322372"/>
          <a:ext cx="299725" cy="3254631"/>
        </a:xfrm>
        <a:custGeom xmlns:a="http://schemas.openxmlformats.org/drawingml/2006/main">
          <a:avLst/>
          <a:gdLst>
            <a:gd name="T0" fmla="*/ 69850 w 22"/>
            <a:gd name="T1" fmla="*/ 0 h 408"/>
            <a:gd name="T2" fmla="*/ 0 w 22"/>
            <a:gd name="T3" fmla="*/ 70278 h 408"/>
            <a:gd name="T4" fmla="*/ 0 w 22"/>
            <a:gd name="T5" fmla="*/ 2606675 h 408"/>
            <a:gd name="T6" fmla="*/ 139700 w 22"/>
            <a:gd name="T7" fmla="*/ 2606675 h 408"/>
            <a:gd name="T8" fmla="*/ 139700 w 22"/>
            <a:gd name="T9" fmla="*/ 70278 h 408"/>
            <a:gd name="T10" fmla="*/ 69850 w 22"/>
            <a:gd name="T11" fmla="*/ 0 h 408"/>
            <a:gd name="T12" fmla="*/ 0 60000 65536"/>
            <a:gd name="T13" fmla="*/ 0 60000 65536"/>
            <a:gd name="T14" fmla="*/ 0 60000 65536"/>
            <a:gd name="T15" fmla="*/ 0 60000 65536"/>
            <a:gd name="T16" fmla="*/ 0 60000 65536"/>
            <a:gd name="T17" fmla="*/ 0 60000 65536"/>
          </a:gdLst>
          <a:ahLst/>
          <a:cxnLst>
            <a:cxn ang="T12">
              <a:pos x="T0" y="T1"/>
            </a:cxn>
            <a:cxn ang="T13">
              <a:pos x="T2" y="T3"/>
            </a:cxn>
            <a:cxn ang="T14">
              <a:pos x="T4" y="T5"/>
            </a:cxn>
            <a:cxn ang="T15">
              <a:pos x="T6" y="T7"/>
            </a:cxn>
            <a:cxn ang="T16">
              <a:pos x="T8" y="T9"/>
            </a:cxn>
            <a:cxn ang="T17">
              <a:pos x="T10" y="T11"/>
            </a:cxn>
          </a:cxnLst>
          <a:rect l="0" t="0" r="r" b="b"/>
          <a:pathLst>
            <a:path w="22" h="408">
              <a:moveTo>
                <a:pt x="11" y="0"/>
              </a:moveTo>
              <a:cubicBezTo>
                <a:pt x="5" y="0"/>
                <a:pt x="0" y="5"/>
                <a:pt x="0" y="11"/>
              </a:cubicBezTo>
              <a:cubicBezTo>
                <a:pt x="0" y="408"/>
                <a:pt x="0" y="408"/>
                <a:pt x="0" y="408"/>
              </a:cubicBezTo>
              <a:cubicBezTo>
                <a:pt x="22" y="408"/>
                <a:pt x="22" y="408"/>
                <a:pt x="22" y="408"/>
              </a:cubicBezTo>
              <a:cubicBezTo>
                <a:pt x="22" y="11"/>
                <a:pt x="22" y="11"/>
                <a:pt x="22" y="11"/>
              </a:cubicBezTo>
              <a:cubicBezTo>
                <a:pt x="22" y="5"/>
                <a:pt x="17" y="0"/>
                <a:pt x="11" y="0"/>
              </a:cubicBezTo>
            </a:path>
          </a:pathLst>
        </a:cu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noFill/>
        </a:ln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endParaRPr lang="ru-RU" dirty="0">
            <a:latin typeface="+mn-lt"/>
            <a:cs typeface="+mn-cs"/>
          </a:endParaRPr>
        </a:p>
      </cdr:txBody>
    </cdr:sp>
  </cdr:relSizeAnchor>
  <cdr:relSizeAnchor xmlns:cdr="http://schemas.openxmlformats.org/drawingml/2006/chartDrawing">
    <cdr:from>
      <cdr:x>0.43328</cdr:x>
      <cdr:y>0.08351</cdr:y>
    </cdr:from>
    <cdr:to>
      <cdr:x>0.467</cdr:x>
      <cdr:y>0.96635</cdr:y>
    </cdr:to>
    <cdr:sp macro="" textlink="">
      <cdr:nvSpPr>
        <cdr:cNvPr id="33" name="Freeform 65">
          <a:extLst xmlns:a="http://schemas.openxmlformats.org/drawingml/2006/main">
            <a:ext uri="{FF2B5EF4-FFF2-40B4-BE49-F238E27FC236}">
              <a16:creationId xmlns:a16="http://schemas.microsoft.com/office/drawing/2014/main" id="{1FEE2E2C-373D-45A7-ACD8-6E28BA7B739C}"/>
            </a:ext>
          </a:extLst>
        </cdr:cNvPr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3851234" y="307865"/>
          <a:ext cx="299725" cy="3254631"/>
        </a:xfrm>
        <a:custGeom xmlns:a="http://schemas.openxmlformats.org/drawingml/2006/main">
          <a:avLst/>
          <a:gdLst>
            <a:gd name="T0" fmla="*/ 69850 w 22"/>
            <a:gd name="T1" fmla="*/ 0 h 408"/>
            <a:gd name="T2" fmla="*/ 0 w 22"/>
            <a:gd name="T3" fmla="*/ 70278 h 408"/>
            <a:gd name="T4" fmla="*/ 0 w 22"/>
            <a:gd name="T5" fmla="*/ 2606675 h 408"/>
            <a:gd name="T6" fmla="*/ 139700 w 22"/>
            <a:gd name="T7" fmla="*/ 2606675 h 408"/>
            <a:gd name="T8" fmla="*/ 139700 w 22"/>
            <a:gd name="T9" fmla="*/ 70278 h 408"/>
            <a:gd name="T10" fmla="*/ 69850 w 22"/>
            <a:gd name="T11" fmla="*/ 0 h 408"/>
            <a:gd name="T12" fmla="*/ 0 60000 65536"/>
            <a:gd name="T13" fmla="*/ 0 60000 65536"/>
            <a:gd name="T14" fmla="*/ 0 60000 65536"/>
            <a:gd name="T15" fmla="*/ 0 60000 65536"/>
            <a:gd name="T16" fmla="*/ 0 60000 65536"/>
            <a:gd name="T17" fmla="*/ 0 60000 65536"/>
          </a:gdLst>
          <a:ahLst/>
          <a:cxnLst>
            <a:cxn ang="T12">
              <a:pos x="T0" y="T1"/>
            </a:cxn>
            <a:cxn ang="T13">
              <a:pos x="T2" y="T3"/>
            </a:cxn>
            <a:cxn ang="T14">
              <a:pos x="T4" y="T5"/>
            </a:cxn>
            <a:cxn ang="T15">
              <a:pos x="T6" y="T7"/>
            </a:cxn>
            <a:cxn ang="T16">
              <a:pos x="T8" y="T9"/>
            </a:cxn>
            <a:cxn ang="T17">
              <a:pos x="T10" y="T11"/>
            </a:cxn>
          </a:cxnLst>
          <a:rect l="0" t="0" r="r" b="b"/>
          <a:pathLst>
            <a:path w="22" h="408">
              <a:moveTo>
                <a:pt x="11" y="0"/>
              </a:moveTo>
              <a:cubicBezTo>
                <a:pt x="5" y="0"/>
                <a:pt x="0" y="5"/>
                <a:pt x="0" y="11"/>
              </a:cubicBezTo>
              <a:cubicBezTo>
                <a:pt x="0" y="408"/>
                <a:pt x="0" y="408"/>
                <a:pt x="0" y="408"/>
              </a:cubicBezTo>
              <a:cubicBezTo>
                <a:pt x="22" y="408"/>
                <a:pt x="22" y="408"/>
                <a:pt x="22" y="408"/>
              </a:cubicBezTo>
              <a:cubicBezTo>
                <a:pt x="22" y="11"/>
                <a:pt x="22" y="11"/>
                <a:pt x="22" y="11"/>
              </a:cubicBezTo>
              <a:cubicBezTo>
                <a:pt x="22" y="5"/>
                <a:pt x="17" y="0"/>
                <a:pt x="11" y="0"/>
              </a:cubicBezTo>
            </a:path>
          </a:pathLst>
        </a:cu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noFill/>
        </a:ln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endParaRPr lang="ru-RU" dirty="0">
            <a:latin typeface="+mn-lt"/>
            <a:cs typeface="+mn-cs"/>
          </a:endParaRPr>
        </a:p>
      </cdr:txBody>
    </cdr:sp>
  </cdr:relSizeAnchor>
  <cdr:relSizeAnchor xmlns:cdr="http://schemas.openxmlformats.org/drawingml/2006/chartDrawing">
    <cdr:from>
      <cdr:x>0.61111</cdr:x>
      <cdr:y>0.08507</cdr:y>
    </cdr:from>
    <cdr:to>
      <cdr:x>0.64483</cdr:x>
      <cdr:y>0.96791</cdr:y>
    </cdr:to>
    <cdr:sp macro="" textlink="">
      <cdr:nvSpPr>
        <cdr:cNvPr id="35" name="Freeform 65">
          <a:extLst xmlns:a="http://schemas.openxmlformats.org/drawingml/2006/main">
            <a:ext uri="{FF2B5EF4-FFF2-40B4-BE49-F238E27FC236}">
              <a16:creationId xmlns:a16="http://schemas.microsoft.com/office/drawing/2014/main" id="{EC8F4DE4-E391-4A9A-8444-9D4B00702FB0}"/>
            </a:ext>
          </a:extLst>
        </cdr:cNvPr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5431952" y="313605"/>
          <a:ext cx="299725" cy="3254631"/>
        </a:xfrm>
        <a:custGeom xmlns:a="http://schemas.openxmlformats.org/drawingml/2006/main">
          <a:avLst/>
          <a:gdLst>
            <a:gd name="T0" fmla="*/ 69850 w 22"/>
            <a:gd name="T1" fmla="*/ 0 h 408"/>
            <a:gd name="T2" fmla="*/ 0 w 22"/>
            <a:gd name="T3" fmla="*/ 70278 h 408"/>
            <a:gd name="T4" fmla="*/ 0 w 22"/>
            <a:gd name="T5" fmla="*/ 2606675 h 408"/>
            <a:gd name="T6" fmla="*/ 139700 w 22"/>
            <a:gd name="T7" fmla="*/ 2606675 h 408"/>
            <a:gd name="T8" fmla="*/ 139700 w 22"/>
            <a:gd name="T9" fmla="*/ 70278 h 408"/>
            <a:gd name="T10" fmla="*/ 69850 w 22"/>
            <a:gd name="T11" fmla="*/ 0 h 408"/>
            <a:gd name="T12" fmla="*/ 0 60000 65536"/>
            <a:gd name="T13" fmla="*/ 0 60000 65536"/>
            <a:gd name="T14" fmla="*/ 0 60000 65536"/>
            <a:gd name="T15" fmla="*/ 0 60000 65536"/>
            <a:gd name="T16" fmla="*/ 0 60000 65536"/>
            <a:gd name="T17" fmla="*/ 0 60000 65536"/>
          </a:gdLst>
          <a:ahLst/>
          <a:cxnLst>
            <a:cxn ang="T12">
              <a:pos x="T0" y="T1"/>
            </a:cxn>
            <a:cxn ang="T13">
              <a:pos x="T2" y="T3"/>
            </a:cxn>
            <a:cxn ang="T14">
              <a:pos x="T4" y="T5"/>
            </a:cxn>
            <a:cxn ang="T15">
              <a:pos x="T6" y="T7"/>
            </a:cxn>
            <a:cxn ang="T16">
              <a:pos x="T8" y="T9"/>
            </a:cxn>
            <a:cxn ang="T17">
              <a:pos x="T10" y="T11"/>
            </a:cxn>
          </a:cxnLst>
          <a:rect l="0" t="0" r="r" b="b"/>
          <a:pathLst>
            <a:path w="22" h="408">
              <a:moveTo>
                <a:pt x="11" y="0"/>
              </a:moveTo>
              <a:cubicBezTo>
                <a:pt x="5" y="0"/>
                <a:pt x="0" y="5"/>
                <a:pt x="0" y="11"/>
              </a:cubicBezTo>
              <a:cubicBezTo>
                <a:pt x="0" y="408"/>
                <a:pt x="0" y="408"/>
                <a:pt x="0" y="408"/>
              </a:cubicBezTo>
              <a:cubicBezTo>
                <a:pt x="22" y="408"/>
                <a:pt x="22" y="408"/>
                <a:pt x="22" y="408"/>
              </a:cubicBezTo>
              <a:cubicBezTo>
                <a:pt x="22" y="11"/>
                <a:pt x="22" y="11"/>
                <a:pt x="22" y="11"/>
              </a:cubicBezTo>
              <a:cubicBezTo>
                <a:pt x="22" y="5"/>
                <a:pt x="17" y="0"/>
                <a:pt x="11" y="0"/>
              </a:cubicBezTo>
            </a:path>
          </a:pathLst>
        </a:cu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noFill/>
        </a:ln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endParaRPr lang="ru-RU" dirty="0">
            <a:latin typeface="+mn-lt"/>
            <a:cs typeface="+mn-cs"/>
          </a:endParaRPr>
        </a:p>
      </cdr:txBody>
    </cdr:sp>
  </cdr:relSizeAnchor>
  <cdr:relSizeAnchor xmlns:cdr="http://schemas.openxmlformats.org/drawingml/2006/chartDrawing">
    <cdr:from>
      <cdr:x>0.7024</cdr:x>
      <cdr:y>0.08367</cdr:y>
    </cdr:from>
    <cdr:to>
      <cdr:x>0.73612</cdr:x>
      <cdr:y>0.96651</cdr:y>
    </cdr:to>
    <cdr:sp macro="" textlink="">
      <cdr:nvSpPr>
        <cdr:cNvPr id="44" name="Freeform 65">
          <a:extLst xmlns:a="http://schemas.openxmlformats.org/drawingml/2006/main">
            <a:ext uri="{FF2B5EF4-FFF2-40B4-BE49-F238E27FC236}">
              <a16:creationId xmlns:a16="http://schemas.microsoft.com/office/drawing/2014/main" id="{CF8FA49D-C634-40FC-B821-7D8EA4F4651A}"/>
            </a:ext>
          </a:extLst>
        </cdr:cNvPr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6243363" y="308448"/>
          <a:ext cx="299725" cy="3254631"/>
        </a:xfrm>
        <a:custGeom xmlns:a="http://schemas.openxmlformats.org/drawingml/2006/main">
          <a:avLst/>
          <a:gdLst>
            <a:gd name="T0" fmla="*/ 69850 w 22"/>
            <a:gd name="T1" fmla="*/ 0 h 408"/>
            <a:gd name="T2" fmla="*/ 0 w 22"/>
            <a:gd name="T3" fmla="*/ 70278 h 408"/>
            <a:gd name="T4" fmla="*/ 0 w 22"/>
            <a:gd name="T5" fmla="*/ 2606675 h 408"/>
            <a:gd name="T6" fmla="*/ 139700 w 22"/>
            <a:gd name="T7" fmla="*/ 2606675 h 408"/>
            <a:gd name="T8" fmla="*/ 139700 w 22"/>
            <a:gd name="T9" fmla="*/ 70278 h 408"/>
            <a:gd name="T10" fmla="*/ 69850 w 22"/>
            <a:gd name="T11" fmla="*/ 0 h 408"/>
            <a:gd name="T12" fmla="*/ 0 60000 65536"/>
            <a:gd name="T13" fmla="*/ 0 60000 65536"/>
            <a:gd name="T14" fmla="*/ 0 60000 65536"/>
            <a:gd name="T15" fmla="*/ 0 60000 65536"/>
            <a:gd name="T16" fmla="*/ 0 60000 65536"/>
            <a:gd name="T17" fmla="*/ 0 60000 65536"/>
          </a:gdLst>
          <a:ahLst/>
          <a:cxnLst>
            <a:cxn ang="T12">
              <a:pos x="T0" y="T1"/>
            </a:cxn>
            <a:cxn ang="T13">
              <a:pos x="T2" y="T3"/>
            </a:cxn>
            <a:cxn ang="T14">
              <a:pos x="T4" y="T5"/>
            </a:cxn>
            <a:cxn ang="T15">
              <a:pos x="T6" y="T7"/>
            </a:cxn>
            <a:cxn ang="T16">
              <a:pos x="T8" y="T9"/>
            </a:cxn>
            <a:cxn ang="T17">
              <a:pos x="T10" y="T11"/>
            </a:cxn>
          </a:cxnLst>
          <a:rect l="0" t="0" r="r" b="b"/>
          <a:pathLst>
            <a:path w="22" h="408">
              <a:moveTo>
                <a:pt x="11" y="0"/>
              </a:moveTo>
              <a:cubicBezTo>
                <a:pt x="5" y="0"/>
                <a:pt x="0" y="5"/>
                <a:pt x="0" y="11"/>
              </a:cubicBezTo>
              <a:cubicBezTo>
                <a:pt x="0" y="408"/>
                <a:pt x="0" y="408"/>
                <a:pt x="0" y="408"/>
              </a:cubicBezTo>
              <a:cubicBezTo>
                <a:pt x="22" y="408"/>
                <a:pt x="22" y="408"/>
                <a:pt x="22" y="408"/>
              </a:cubicBezTo>
              <a:cubicBezTo>
                <a:pt x="22" y="11"/>
                <a:pt x="22" y="11"/>
                <a:pt x="22" y="11"/>
              </a:cubicBezTo>
              <a:cubicBezTo>
                <a:pt x="22" y="5"/>
                <a:pt x="17" y="0"/>
                <a:pt x="11" y="0"/>
              </a:cubicBezTo>
            </a:path>
          </a:pathLst>
        </a:cu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noFill/>
        </a:ln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endParaRPr lang="ru-RU" dirty="0">
            <a:latin typeface="+mn-lt"/>
            <a:cs typeface="+mn-cs"/>
          </a:endParaRPr>
        </a:p>
      </cdr:txBody>
    </cdr:sp>
  </cdr:relSizeAnchor>
  <cdr:relSizeAnchor xmlns:cdr="http://schemas.openxmlformats.org/drawingml/2006/chartDrawing">
    <cdr:from>
      <cdr:x>0.79279</cdr:x>
      <cdr:y>0.08584</cdr:y>
    </cdr:from>
    <cdr:to>
      <cdr:x>0.82651</cdr:x>
      <cdr:y>0.96868</cdr:y>
    </cdr:to>
    <cdr:sp macro="" textlink="">
      <cdr:nvSpPr>
        <cdr:cNvPr id="45" name="Freeform 65">
          <a:extLst xmlns:a="http://schemas.openxmlformats.org/drawingml/2006/main">
            <a:ext uri="{FF2B5EF4-FFF2-40B4-BE49-F238E27FC236}">
              <a16:creationId xmlns:a16="http://schemas.microsoft.com/office/drawing/2014/main" id="{AE71CD73-0236-4138-97F4-DA9A5CDF38FC}"/>
            </a:ext>
          </a:extLst>
        </cdr:cNvPr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046877" y="316437"/>
          <a:ext cx="299725" cy="3254631"/>
        </a:xfrm>
        <a:custGeom xmlns:a="http://schemas.openxmlformats.org/drawingml/2006/main">
          <a:avLst/>
          <a:gdLst>
            <a:gd name="T0" fmla="*/ 69850 w 22"/>
            <a:gd name="T1" fmla="*/ 0 h 408"/>
            <a:gd name="T2" fmla="*/ 0 w 22"/>
            <a:gd name="T3" fmla="*/ 70278 h 408"/>
            <a:gd name="T4" fmla="*/ 0 w 22"/>
            <a:gd name="T5" fmla="*/ 2606675 h 408"/>
            <a:gd name="T6" fmla="*/ 139700 w 22"/>
            <a:gd name="T7" fmla="*/ 2606675 h 408"/>
            <a:gd name="T8" fmla="*/ 139700 w 22"/>
            <a:gd name="T9" fmla="*/ 70278 h 408"/>
            <a:gd name="T10" fmla="*/ 69850 w 22"/>
            <a:gd name="T11" fmla="*/ 0 h 408"/>
            <a:gd name="T12" fmla="*/ 0 60000 65536"/>
            <a:gd name="T13" fmla="*/ 0 60000 65536"/>
            <a:gd name="T14" fmla="*/ 0 60000 65536"/>
            <a:gd name="T15" fmla="*/ 0 60000 65536"/>
            <a:gd name="T16" fmla="*/ 0 60000 65536"/>
            <a:gd name="T17" fmla="*/ 0 60000 65536"/>
          </a:gdLst>
          <a:ahLst/>
          <a:cxnLst>
            <a:cxn ang="T12">
              <a:pos x="T0" y="T1"/>
            </a:cxn>
            <a:cxn ang="T13">
              <a:pos x="T2" y="T3"/>
            </a:cxn>
            <a:cxn ang="T14">
              <a:pos x="T4" y="T5"/>
            </a:cxn>
            <a:cxn ang="T15">
              <a:pos x="T6" y="T7"/>
            </a:cxn>
            <a:cxn ang="T16">
              <a:pos x="T8" y="T9"/>
            </a:cxn>
            <a:cxn ang="T17">
              <a:pos x="T10" y="T11"/>
            </a:cxn>
          </a:cxnLst>
          <a:rect l="0" t="0" r="r" b="b"/>
          <a:pathLst>
            <a:path w="22" h="408">
              <a:moveTo>
                <a:pt x="11" y="0"/>
              </a:moveTo>
              <a:cubicBezTo>
                <a:pt x="5" y="0"/>
                <a:pt x="0" y="5"/>
                <a:pt x="0" y="11"/>
              </a:cubicBezTo>
              <a:cubicBezTo>
                <a:pt x="0" y="408"/>
                <a:pt x="0" y="408"/>
                <a:pt x="0" y="408"/>
              </a:cubicBezTo>
              <a:cubicBezTo>
                <a:pt x="22" y="408"/>
                <a:pt x="22" y="408"/>
                <a:pt x="22" y="408"/>
              </a:cubicBezTo>
              <a:cubicBezTo>
                <a:pt x="22" y="11"/>
                <a:pt x="22" y="11"/>
                <a:pt x="22" y="11"/>
              </a:cubicBezTo>
              <a:cubicBezTo>
                <a:pt x="22" y="5"/>
                <a:pt x="17" y="0"/>
                <a:pt x="11" y="0"/>
              </a:cubicBezTo>
            </a:path>
          </a:pathLst>
        </a:cu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noFill/>
        </a:ln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endParaRPr lang="ru-RU" dirty="0">
            <a:latin typeface="+mn-lt"/>
            <a:cs typeface="+mn-cs"/>
          </a:endParaRPr>
        </a:p>
      </cdr:txBody>
    </cdr:sp>
  </cdr:relSizeAnchor>
  <cdr:relSizeAnchor xmlns:cdr="http://schemas.openxmlformats.org/drawingml/2006/chartDrawing">
    <cdr:from>
      <cdr:x>0.88733</cdr:x>
      <cdr:y>0.08477</cdr:y>
    </cdr:from>
    <cdr:to>
      <cdr:x>0.92105</cdr:x>
      <cdr:y>0.96761</cdr:y>
    </cdr:to>
    <cdr:sp macro="" textlink="">
      <cdr:nvSpPr>
        <cdr:cNvPr id="46" name="Freeform 65">
          <a:extLst xmlns:a="http://schemas.openxmlformats.org/drawingml/2006/main">
            <a:ext uri="{FF2B5EF4-FFF2-40B4-BE49-F238E27FC236}">
              <a16:creationId xmlns:a16="http://schemas.microsoft.com/office/drawing/2014/main" id="{C90BBBF6-FF2D-4FC4-B9E9-B20B93BC6506}"/>
            </a:ext>
          </a:extLst>
        </cdr:cNvPr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887187" y="312496"/>
          <a:ext cx="299725" cy="3254631"/>
        </a:xfrm>
        <a:custGeom xmlns:a="http://schemas.openxmlformats.org/drawingml/2006/main">
          <a:avLst/>
          <a:gdLst>
            <a:gd name="T0" fmla="*/ 69850 w 22"/>
            <a:gd name="T1" fmla="*/ 0 h 408"/>
            <a:gd name="T2" fmla="*/ 0 w 22"/>
            <a:gd name="T3" fmla="*/ 70278 h 408"/>
            <a:gd name="T4" fmla="*/ 0 w 22"/>
            <a:gd name="T5" fmla="*/ 2606675 h 408"/>
            <a:gd name="T6" fmla="*/ 139700 w 22"/>
            <a:gd name="T7" fmla="*/ 2606675 h 408"/>
            <a:gd name="T8" fmla="*/ 139700 w 22"/>
            <a:gd name="T9" fmla="*/ 70278 h 408"/>
            <a:gd name="T10" fmla="*/ 69850 w 22"/>
            <a:gd name="T11" fmla="*/ 0 h 408"/>
            <a:gd name="T12" fmla="*/ 0 60000 65536"/>
            <a:gd name="T13" fmla="*/ 0 60000 65536"/>
            <a:gd name="T14" fmla="*/ 0 60000 65536"/>
            <a:gd name="T15" fmla="*/ 0 60000 65536"/>
            <a:gd name="T16" fmla="*/ 0 60000 65536"/>
            <a:gd name="T17" fmla="*/ 0 60000 65536"/>
          </a:gdLst>
          <a:ahLst/>
          <a:cxnLst>
            <a:cxn ang="T12">
              <a:pos x="T0" y="T1"/>
            </a:cxn>
            <a:cxn ang="T13">
              <a:pos x="T2" y="T3"/>
            </a:cxn>
            <a:cxn ang="T14">
              <a:pos x="T4" y="T5"/>
            </a:cxn>
            <a:cxn ang="T15">
              <a:pos x="T6" y="T7"/>
            </a:cxn>
            <a:cxn ang="T16">
              <a:pos x="T8" y="T9"/>
            </a:cxn>
            <a:cxn ang="T17">
              <a:pos x="T10" y="T11"/>
            </a:cxn>
          </a:cxnLst>
          <a:rect l="0" t="0" r="r" b="b"/>
          <a:pathLst>
            <a:path w="22" h="408">
              <a:moveTo>
                <a:pt x="11" y="0"/>
              </a:moveTo>
              <a:cubicBezTo>
                <a:pt x="5" y="0"/>
                <a:pt x="0" y="5"/>
                <a:pt x="0" y="11"/>
              </a:cubicBezTo>
              <a:cubicBezTo>
                <a:pt x="0" y="408"/>
                <a:pt x="0" y="408"/>
                <a:pt x="0" y="408"/>
              </a:cubicBezTo>
              <a:cubicBezTo>
                <a:pt x="22" y="408"/>
                <a:pt x="22" y="408"/>
                <a:pt x="22" y="408"/>
              </a:cubicBezTo>
              <a:cubicBezTo>
                <a:pt x="22" y="11"/>
                <a:pt x="22" y="11"/>
                <a:pt x="22" y="11"/>
              </a:cubicBezTo>
              <a:cubicBezTo>
                <a:pt x="22" y="5"/>
                <a:pt x="17" y="0"/>
                <a:pt x="11" y="0"/>
              </a:cubicBezTo>
            </a:path>
          </a:pathLst>
        </a:cu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noFill/>
        </a:ln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endParaRPr lang="ru-RU" dirty="0">
            <a:latin typeface="+mn-lt"/>
            <a:cs typeface="+mn-cs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FB90B-64BA-480D-A6A8-90A07570BB6E}" type="datetimeFigureOut">
              <a:rPr lang="sk-SK" smtClean="0"/>
              <a:t>19. 8. 2024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61B09-2A3E-4E58-82A1-CC2EC4399E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629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5484D-E398-4849-BBA1-E501928F8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9EEE2A-B5A3-4CB7-A2F9-5CDDA78AE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E2258-C8B1-4752-B5CB-4C5A92FC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1CB4-3F1E-4FEB-B4F8-C0D96EF5CC34}" type="datetimeFigureOut">
              <a:rPr lang="sk-SK" smtClean="0"/>
              <a:t>19. 8. 2024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EA5B1-A5E0-42C0-8D67-94430C168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ABA89-3791-42BD-8092-F3350C9C9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2057-981F-400C-A1A0-7515B8CFEF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404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79873-C21B-45FB-9CEC-FD7CF4860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5343C9-EC38-452B-B407-733BE8FFE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71E3A-AFAE-4D8A-9D66-8C6F84D82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1CB4-3F1E-4FEB-B4F8-C0D96EF5CC34}" type="datetimeFigureOut">
              <a:rPr lang="sk-SK" smtClean="0"/>
              <a:t>19. 8. 2024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9CC0B-BB1A-45BE-A01D-59A94D07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13556-752B-4DBE-A11F-75AF2318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2057-981F-400C-A1A0-7515B8CFEF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918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2E1BE-9152-4475-A7ED-4013D9DE28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B8C81D-E332-48C4-97E2-036242A69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0C991-C142-450E-9E21-7ABA3E2C2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1CB4-3F1E-4FEB-B4F8-C0D96EF5CC34}" type="datetimeFigureOut">
              <a:rPr lang="sk-SK" smtClean="0"/>
              <a:t>19. 8. 2024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D7472-C60A-4184-84DF-AB0896C0F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07FCE-B3CB-4251-92BF-4E10D3DB8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2057-981F-400C-A1A0-7515B8CFEF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4671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62FA7-7DCD-4CAA-A0E1-9EA6611D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96B6C-7531-4F6F-B487-81B051934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B764F-08EB-415F-8F24-F42FBDE62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1CB4-3F1E-4FEB-B4F8-C0D96EF5CC34}" type="datetimeFigureOut">
              <a:rPr lang="sk-SK" smtClean="0"/>
              <a:t>19. 8. 2024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4A80D-D6B1-41BE-AA14-2F38A4985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31D9E-31D3-40BB-879B-81714ED0D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2057-981F-400C-A1A0-7515B8CFEF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244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F740F-5113-4B27-B806-91B130D0A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452CF-BE16-40B6-9652-2DA411F39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9F530-67B0-491D-8270-24EE7B2A9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1CB4-3F1E-4FEB-B4F8-C0D96EF5CC34}" type="datetimeFigureOut">
              <a:rPr lang="sk-SK" smtClean="0"/>
              <a:t>19. 8. 2024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46204-7F20-4C79-808B-006B066DC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AC617-FCC6-4615-9FA2-F5B2BD47C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2057-981F-400C-A1A0-7515B8CFEF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64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E33EF-553E-47D6-9485-0BD07A814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893B7-F36D-4D10-B000-05772FD136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DB5A4-2E8B-48E7-BC5D-47E18591B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0BB56-A14B-4A09-8743-7BF74E8A7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1CB4-3F1E-4FEB-B4F8-C0D96EF5CC34}" type="datetimeFigureOut">
              <a:rPr lang="sk-SK" smtClean="0"/>
              <a:t>19. 8. 2024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E62F01-52A1-4D4D-9098-D8F5EA411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79C5D-9ED6-4ABF-89B8-8D9EED359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2057-981F-400C-A1A0-7515B8CFEF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662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F4689-C0A7-4C34-8651-13F710009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AA661-B523-4694-96A5-E7FF8B7D4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928A9-4FE2-4690-BEF5-35CDE73A1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966B28-FBD1-4C2F-9BCB-4EF7CFE9B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9F84C9-3204-4717-88AC-8E3F1A56E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E3E970-A22A-413A-83FB-CD67AD1EF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1CB4-3F1E-4FEB-B4F8-C0D96EF5CC34}" type="datetimeFigureOut">
              <a:rPr lang="sk-SK" smtClean="0"/>
              <a:t>19. 8. 2024</a:t>
            </a:fld>
            <a:endParaRPr lang="sk-S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ACBF35-889B-40E9-A79A-91BC5C436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22C723-3123-438A-865A-0B7EED162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2057-981F-400C-A1A0-7515B8CFEF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49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09131-1502-4D1A-AAC1-4C945438D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D4674F-7CCC-4E4F-A2AB-5F3216CD7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1CB4-3F1E-4FEB-B4F8-C0D96EF5CC34}" type="datetimeFigureOut">
              <a:rPr lang="sk-SK" smtClean="0"/>
              <a:t>19. 8. 2024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2ED3D3-861B-4297-8C03-AB5137530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E9370-078E-43AA-9898-FDDB60E7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2057-981F-400C-A1A0-7515B8CFEF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7039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69CA36-FE06-4AD6-9525-45E33FE8B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1CB4-3F1E-4FEB-B4F8-C0D96EF5CC34}" type="datetimeFigureOut">
              <a:rPr lang="sk-SK" smtClean="0"/>
              <a:t>19. 8. 2024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27CEB-7B67-43E6-B004-42E7DB45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E64A3-7D04-4920-81B7-6D3C138C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2057-981F-400C-A1A0-7515B8CFEF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9923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86B8A-CCA4-4E20-A1E8-4F9B07187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EC506-5716-436E-B2C1-9697F2535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517A8-DF53-4EE5-BC89-AD7C07C7A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8A722-C9C1-45FA-8BC8-B0D8B957C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1CB4-3F1E-4FEB-B4F8-C0D96EF5CC34}" type="datetimeFigureOut">
              <a:rPr lang="sk-SK" smtClean="0"/>
              <a:t>19. 8. 2024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C8D5D-452D-4042-9020-4AE2E94B6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830E4-FC28-4C78-8B63-197957B11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2057-981F-400C-A1A0-7515B8CFEF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898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FA120-0ADE-4AA6-8A5D-81FEA237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EC150A-53CE-444A-9BBD-B0D47FA94B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4ED0C-E2D6-44BE-A46E-314925FB3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59DEC-5C01-4ECB-A93B-C5E96E91A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1CB4-3F1E-4FEB-B4F8-C0D96EF5CC34}" type="datetimeFigureOut">
              <a:rPr lang="sk-SK" smtClean="0"/>
              <a:t>19. 8. 2024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040CE-9899-413B-84A1-E6718AC3E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AD784-FC73-41EA-9922-F0C7E591A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2057-981F-400C-A1A0-7515B8CFEF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089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62A322-AA9B-4FB6-AE58-558997BD7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EC353-62E3-426D-A101-47EBB22AF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C2CFD-EC74-4EBD-BBE5-690F3C0AC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F1CB4-3F1E-4FEB-B4F8-C0D96EF5CC34}" type="datetimeFigureOut">
              <a:rPr lang="sk-SK" smtClean="0"/>
              <a:t>19. 8. 2024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93EC0-FB34-4C5D-A0C7-FF3B876CC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B1D5D-7181-4050-86C1-453E76E81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22057-981F-400C-A1A0-7515B8CFEF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10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4.xml"/><Relationship Id="rId7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id="{3FF5FCC5-3701-4110-A5E3-CAF2C1FAC779}"/>
              </a:ext>
            </a:extLst>
          </p:cNvPr>
          <p:cNvSpPr/>
          <p:nvPr/>
        </p:nvSpPr>
        <p:spPr>
          <a:xfrm>
            <a:off x="9503899" y="3968281"/>
            <a:ext cx="1060203" cy="787159"/>
          </a:xfrm>
          <a:prstGeom prst="rect">
            <a:avLst/>
          </a:prstGeom>
          <a:gradFill>
            <a:gsLst>
              <a:gs pos="0">
                <a:srgbClr val="3EB670"/>
              </a:gs>
              <a:gs pos="100000">
                <a:srgbClr val="4BB69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017B923-3749-4EDD-B104-73286D5291D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250" y="3407167"/>
            <a:ext cx="1314803" cy="19727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4A2EA2-7755-43F8-AF16-1DE4C5351B48}"/>
              </a:ext>
            </a:extLst>
          </p:cNvPr>
          <p:cNvSpPr/>
          <p:nvPr/>
        </p:nvSpPr>
        <p:spPr>
          <a:xfrm>
            <a:off x="1627106" y="2276273"/>
            <a:ext cx="1060203" cy="787159"/>
          </a:xfrm>
          <a:prstGeom prst="rect">
            <a:avLst/>
          </a:prstGeom>
          <a:gradFill>
            <a:gsLst>
              <a:gs pos="0">
                <a:srgbClr val="4E246F"/>
              </a:gs>
              <a:gs pos="100000">
                <a:srgbClr val="0E5FB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7D70356-72AC-4430-AEBC-92F9212F80F2}"/>
              </a:ext>
            </a:extLst>
          </p:cNvPr>
          <p:cNvSpPr/>
          <p:nvPr/>
        </p:nvSpPr>
        <p:spPr>
          <a:xfrm>
            <a:off x="3594067" y="2276273"/>
            <a:ext cx="1060203" cy="787159"/>
          </a:xfrm>
          <a:prstGeom prst="rect">
            <a:avLst/>
          </a:prstGeom>
          <a:gradFill>
            <a:gsLst>
              <a:gs pos="0">
                <a:srgbClr val="A2418B"/>
              </a:gs>
              <a:gs pos="100000">
                <a:srgbClr val="56267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CB52CFE-0533-47A0-88F6-36239B77D528}"/>
              </a:ext>
            </a:extLst>
          </p:cNvPr>
          <p:cNvSpPr/>
          <p:nvPr/>
        </p:nvSpPr>
        <p:spPr>
          <a:xfrm>
            <a:off x="5565898" y="2276273"/>
            <a:ext cx="1060203" cy="787159"/>
          </a:xfrm>
          <a:prstGeom prst="rect">
            <a:avLst/>
          </a:prstGeom>
          <a:gradFill>
            <a:gsLst>
              <a:gs pos="0">
                <a:srgbClr val="FA5758"/>
              </a:gs>
              <a:gs pos="100000">
                <a:srgbClr val="A5478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46FE5E6-35CD-4CE5-8089-9D43D83E4178}"/>
              </a:ext>
            </a:extLst>
          </p:cNvPr>
          <p:cNvSpPr/>
          <p:nvPr/>
        </p:nvSpPr>
        <p:spPr>
          <a:xfrm>
            <a:off x="7532859" y="2276273"/>
            <a:ext cx="1060203" cy="787159"/>
          </a:xfrm>
          <a:prstGeom prst="rect">
            <a:avLst/>
          </a:prstGeom>
          <a:gradFill>
            <a:gsLst>
              <a:gs pos="0">
                <a:srgbClr val="FF806A"/>
              </a:gs>
              <a:gs pos="100000">
                <a:srgbClr val="FFB49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626E80C-174E-4C79-8E17-C7251E0DD648}"/>
              </a:ext>
            </a:extLst>
          </p:cNvPr>
          <p:cNvSpPr/>
          <p:nvPr/>
        </p:nvSpPr>
        <p:spPr>
          <a:xfrm>
            <a:off x="3596136" y="3987737"/>
            <a:ext cx="1060203" cy="787159"/>
          </a:xfrm>
          <a:prstGeom prst="rect">
            <a:avLst/>
          </a:prstGeom>
          <a:gradFill>
            <a:gsLst>
              <a:gs pos="0">
                <a:srgbClr val="F43A82"/>
              </a:gs>
              <a:gs pos="100000">
                <a:srgbClr val="CC438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23ADDDF-A250-4242-848E-C9F1D82892B2}"/>
              </a:ext>
            </a:extLst>
          </p:cNvPr>
          <p:cNvSpPr/>
          <p:nvPr/>
        </p:nvSpPr>
        <p:spPr>
          <a:xfrm>
            <a:off x="5563097" y="3987737"/>
            <a:ext cx="1060203" cy="787159"/>
          </a:xfrm>
          <a:prstGeom prst="rect">
            <a:avLst/>
          </a:prstGeom>
          <a:gradFill>
            <a:gsLst>
              <a:gs pos="0">
                <a:srgbClr val="4A96C8"/>
              </a:gs>
              <a:gs pos="100000">
                <a:srgbClr val="F44A8D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EF7C38E-B37C-4072-A258-125C5A8D1249}"/>
              </a:ext>
            </a:extLst>
          </p:cNvPr>
          <p:cNvSpPr/>
          <p:nvPr/>
        </p:nvSpPr>
        <p:spPr>
          <a:xfrm>
            <a:off x="1629228" y="3961897"/>
            <a:ext cx="1060203" cy="787159"/>
          </a:xfrm>
          <a:prstGeom prst="rect">
            <a:avLst/>
          </a:prstGeom>
          <a:gradFill>
            <a:gsLst>
              <a:gs pos="1000">
                <a:srgbClr val="FEB2A9"/>
              </a:gs>
              <a:gs pos="100000">
                <a:srgbClr val="FF8DD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D1C9869-9569-4F8D-A439-A65025582EB7}"/>
              </a:ext>
            </a:extLst>
          </p:cNvPr>
          <p:cNvSpPr/>
          <p:nvPr/>
        </p:nvSpPr>
        <p:spPr>
          <a:xfrm>
            <a:off x="9515212" y="2296334"/>
            <a:ext cx="1060203" cy="787159"/>
          </a:xfrm>
          <a:prstGeom prst="rect">
            <a:avLst/>
          </a:prstGeom>
          <a:gradFill>
            <a:gsLst>
              <a:gs pos="0">
                <a:srgbClr val="FEB442"/>
              </a:gs>
              <a:gs pos="100000">
                <a:srgbClr val="FF774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BF9D3B0-4A54-4509-8209-6409C896A3A2}"/>
              </a:ext>
            </a:extLst>
          </p:cNvPr>
          <p:cNvSpPr/>
          <p:nvPr/>
        </p:nvSpPr>
        <p:spPr>
          <a:xfrm>
            <a:off x="7536938" y="3968281"/>
            <a:ext cx="1060203" cy="787159"/>
          </a:xfrm>
          <a:prstGeom prst="rect">
            <a:avLst/>
          </a:prstGeom>
          <a:gradFill>
            <a:gsLst>
              <a:gs pos="0">
                <a:srgbClr val="2B96C9"/>
              </a:gs>
              <a:gs pos="100000">
                <a:srgbClr val="5FC6BE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A26193-60A2-491E-A8F4-A5A32AF3FC78}"/>
              </a:ext>
            </a:extLst>
          </p:cNvPr>
          <p:cNvSpPr txBox="1"/>
          <p:nvPr/>
        </p:nvSpPr>
        <p:spPr>
          <a:xfrm>
            <a:off x="1894564" y="1222213"/>
            <a:ext cx="834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DEŇ DAŇOVÉHO ODBREMENENIA NA SLOVENSKU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630528F-0AD0-4A46-B5E9-B4F96284E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35" y="6120162"/>
            <a:ext cx="779352" cy="281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418F10-7953-489F-B9C8-8A03D4B018C3}"/>
              </a:ext>
            </a:extLst>
          </p:cNvPr>
          <p:cNvSpPr txBox="1"/>
          <p:nvPr/>
        </p:nvSpPr>
        <p:spPr>
          <a:xfrm>
            <a:off x="1443526" y="5479123"/>
            <a:ext cx="8866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Deň daňového odbremenenia vyjadruje symbolický a hypotetický dátum od začiatku roka, odkedy by zamestnanec s priemernou mzdou </a:t>
            </a:r>
            <a:r>
              <a:rPr lang="sk-SK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už nemusel platiť dane v ich ekonomickej podstate (všetky administratívne vynútené platby).</a:t>
            </a:r>
            <a:endParaRPr lang="sk-SK" sz="160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41218DA-596B-4BF9-81B6-F7EC2D4969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991" y="5519292"/>
            <a:ext cx="1420645" cy="5179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342281-A4CF-4262-A6A0-5B442B041D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991" y="6104834"/>
            <a:ext cx="744982" cy="281955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1DD1C433-A6ED-4157-94EF-916C69FF7818}"/>
              </a:ext>
            </a:extLst>
          </p:cNvPr>
          <p:cNvSpPr txBox="1"/>
          <p:nvPr/>
        </p:nvSpPr>
        <p:spPr>
          <a:xfrm>
            <a:off x="3652066" y="3166018"/>
            <a:ext cx="870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800" dirty="0">
                <a:latin typeface="Arial" panose="020B0604020202020204" pitchFamily="34" charset="0"/>
                <a:cs typeface="Arial" panose="020B0604020202020204" pitchFamily="34" charset="0"/>
              </a:rPr>
              <a:t>Aktualizovaný údaj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76585354-B0A8-4B84-84CF-360059B5C623}"/>
              </a:ext>
            </a:extLst>
          </p:cNvPr>
          <p:cNvSpPr txBox="1"/>
          <p:nvPr/>
        </p:nvSpPr>
        <p:spPr>
          <a:xfrm>
            <a:off x="5663276" y="3194402"/>
            <a:ext cx="870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800" dirty="0">
                <a:latin typeface="Arial" panose="020B0604020202020204" pitchFamily="34" charset="0"/>
                <a:cs typeface="Arial" panose="020B0604020202020204" pitchFamily="34" charset="0"/>
              </a:rPr>
              <a:t>Aktualizovaný údaj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67F2653-A333-4217-A4E9-B6C08BDDF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995" y="6485077"/>
            <a:ext cx="728207" cy="15556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8B55915-8261-4E3A-80F1-CCDF4FD2D4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313" y="6336924"/>
            <a:ext cx="1024884" cy="460118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97547DB5-2D5C-4DD8-A727-54E1E103BEBA}"/>
              </a:ext>
            </a:extLst>
          </p:cNvPr>
          <p:cNvSpPr/>
          <p:nvPr/>
        </p:nvSpPr>
        <p:spPr>
          <a:xfrm>
            <a:off x="7531262" y="2410463"/>
            <a:ext cx="106690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160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19 AUGUST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6FB00D2-4321-4183-8CE6-6AD4AF586843}"/>
              </a:ext>
            </a:extLst>
          </p:cNvPr>
          <p:cNvSpPr/>
          <p:nvPr/>
        </p:nvSpPr>
        <p:spPr>
          <a:xfrm>
            <a:off x="9511913" y="2410752"/>
            <a:ext cx="106690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160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19 AUGUST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2E78398-C405-4926-873D-07CB1269E6C1}"/>
              </a:ext>
            </a:extLst>
          </p:cNvPr>
          <p:cNvSpPr/>
          <p:nvPr/>
        </p:nvSpPr>
        <p:spPr>
          <a:xfrm>
            <a:off x="1617287" y="4113830"/>
            <a:ext cx="106690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160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22 AUGUST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C4DE4A9-30EE-46CD-88B6-FE8543611E31}"/>
              </a:ext>
            </a:extLst>
          </p:cNvPr>
          <p:cNvSpPr/>
          <p:nvPr/>
        </p:nvSpPr>
        <p:spPr>
          <a:xfrm>
            <a:off x="3597304" y="4108926"/>
            <a:ext cx="106690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160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19 AUGUST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16C7C43-99B0-4BFB-A498-A85650E19C2A}"/>
              </a:ext>
            </a:extLst>
          </p:cNvPr>
          <p:cNvSpPr/>
          <p:nvPr/>
        </p:nvSpPr>
        <p:spPr>
          <a:xfrm>
            <a:off x="5554653" y="4121448"/>
            <a:ext cx="106690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160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19 AUGUST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92A7102-7BB5-40A3-94F8-D58521DC223D}"/>
              </a:ext>
            </a:extLst>
          </p:cNvPr>
          <p:cNvSpPr/>
          <p:nvPr/>
        </p:nvSpPr>
        <p:spPr>
          <a:xfrm>
            <a:off x="7551916" y="4100122"/>
            <a:ext cx="106690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21</a:t>
            </a:r>
            <a:r>
              <a:rPr lang="sk-SK" sz="160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AUGUST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4B38A0-467B-4C11-97D2-1782D46CFBB2}"/>
              </a:ext>
            </a:extLst>
          </p:cNvPr>
          <p:cNvSpPr txBox="1"/>
          <p:nvPr/>
        </p:nvSpPr>
        <p:spPr>
          <a:xfrm>
            <a:off x="7620139" y="3138695"/>
            <a:ext cx="870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800" dirty="0">
                <a:latin typeface="Arial" panose="020B0604020202020204" pitchFamily="34" charset="0"/>
                <a:cs typeface="Arial" panose="020B0604020202020204" pitchFamily="34" charset="0"/>
              </a:rPr>
              <a:t>Aktualizovaný údaj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2F9398-19D3-4555-A66B-F83E1C819774}"/>
              </a:ext>
            </a:extLst>
          </p:cNvPr>
          <p:cNvSpPr txBox="1"/>
          <p:nvPr/>
        </p:nvSpPr>
        <p:spPr>
          <a:xfrm rot="16200000">
            <a:off x="626142" y="2242374"/>
            <a:ext cx="157462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rgbClr val="4D2D79"/>
                </a:solidFill>
                <a:latin typeface="Swis721 Blk BT" panose="020B0904030502020204" pitchFamily="34" charset="0"/>
              </a:rPr>
              <a:t>2015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FF095DA-331A-4DFF-AA41-F85954055462}"/>
              </a:ext>
            </a:extLst>
          </p:cNvPr>
          <p:cNvSpPr txBox="1"/>
          <p:nvPr/>
        </p:nvSpPr>
        <p:spPr>
          <a:xfrm rot="16200000">
            <a:off x="2581202" y="2248667"/>
            <a:ext cx="157462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rgbClr val="A4428C"/>
                </a:solidFill>
                <a:latin typeface="Swis721 Blk BT" panose="020B0904030502020204" pitchFamily="34" charset="0"/>
              </a:rPr>
              <a:t>2016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5CE9A82-E857-4193-AAE1-CEB885A84D98}"/>
              </a:ext>
            </a:extLst>
          </p:cNvPr>
          <p:cNvSpPr txBox="1"/>
          <p:nvPr/>
        </p:nvSpPr>
        <p:spPr>
          <a:xfrm rot="16200000">
            <a:off x="4528974" y="2243374"/>
            <a:ext cx="15746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rgbClr val="FE584D"/>
                </a:solidFill>
                <a:latin typeface="Swis721 Blk BT" panose="020B0904030502020204" pitchFamily="34" charset="0"/>
              </a:rPr>
              <a:t>2017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06AA089-9BBB-40C6-87C8-DB8D47025C0A}"/>
              </a:ext>
            </a:extLst>
          </p:cNvPr>
          <p:cNvSpPr txBox="1"/>
          <p:nvPr/>
        </p:nvSpPr>
        <p:spPr>
          <a:xfrm rot="16200000">
            <a:off x="6502500" y="2208614"/>
            <a:ext cx="15746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rgbClr val="FF6350"/>
                </a:solidFill>
                <a:latin typeface="Swis721 Blk BT" panose="020B0904030502020204" pitchFamily="34" charset="0"/>
              </a:rPr>
              <a:t>2018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D5A56AE-CFFF-4052-9C32-F69F17C41ABE}"/>
              </a:ext>
            </a:extLst>
          </p:cNvPr>
          <p:cNvSpPr txBox="1"/>
          <p:nvPr/>
        </p:nvSpPr>
        <p:spPr>
          <a:xfrm rot="16200000">
            <a:off x="8505210" y="2251217"/>
            <a:ext cx="15746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rgbClr val="FF6246"/>
                </a:solidFill>
                <a:latin typeface="Swis721 Blk BT" panose="020B0904030502020204" pitchFamily="34" charset="0"/>
              </a:rPr>
              <a:t>2019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FF07F46-3ED9-4306-9458-C8654760FF02}"/>
              </a:ext>
            </a:extLst>
          </p:cNvPr>
          <p:cNvSpPr txBox="1"/>
          <p:nvPr/>
        </p:nvSpPr>
        <p:spPr>
          <a:xfrm rot="16200000">
            <a:off x="625297" y="3915314"/>
            <a:ext cx="157462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rgbClr val="FEB39E"/>
                </a:solidFill>
                <a:latin typeface="Swis721 Blk BT" panose="020B0904030502020204" pitchFamily="34" charset="0"/>
              </a:rPr>
              <a:t>2020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3BB6FC3-3C49-4FB5-877A-D44BBF22D1F6}"/>
              </a:ext>
            </a:extLst>
          </p:cNvPr>
          <p:cNvSpPr txBox="1"/>
          <p:nvPr/>
        </p:nvSpPr>
        <p:spPr>
          <a:xfrm rot="16200000">
            <a:off x="2570125" y="3913803"/>
            <a:ext cx="157462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2400" dirty="0">
                <a:gradFill flip="none" rotWithShape="1">
                  <a:gsLst>
                    <a:gs pos="0">
                      <a:srgbClr val="F9347D"/>
                    </a:gs>
                    <a:gs pos="100000">
                      <a:srgbClr val="CD438B"/>
                    </a:gs>
                  </a:gsLst>
                  <a:lin ang="10800000" scaled="0"/>
                  <a:tileRect/>
                </a:gradFill>
                <a:latin typeface="Swis721 Blk BT" panose="020B0904030502020204" pitchFamily="34" charset="0"/>
              </a:rPr>
              <a:t>2021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C1161F0-FF76-4886-9577-FE1B77654629}"/>
              </a:ext>
            </a:extLst>
          </p:cNvPr>
          <p:cNvSpPr txBox="1"/>
          <p:nvPr/>
        </p:nvSpPr>
        <p:spPr>
          <a:xfrm rot="16200000">
            <a:off x="4562194" y="3920159"/>
            <a:ext cx="15746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rgbClr val="F64488"/>
                </a:solidFill>
                <a:latin typeface="Swis721 Blk BT" panose="020B0904030502020204" pitchFamily="34" charset="0"/>
              </a:rPr>
              <a:t>2022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038D331-71EE-40B0-BDA4-FFB5F6E41BF1}"/>
              </a:ext>
            </a:extLst>
          </p:cNvPr>
          <p:cNvSpPr txBox="1"/>
          <p:nvPr/>
        </p:nvSpPr>
        <p:spPr>
          <a:xfrm rot="16200000">
            <a:off x="6502501" y="3925269"/>
            <a:ext cx="15746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rgbClr val="68CEB7"/>
                </a:solidFill>
                <a:latin typeface="Swis721 Blk BT" panose="020B0904030502020204" pitchFamily="34" charset="0"/>
              </a:rPr>
              <a:t>2023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0772278-E42B-4009-BF42-EDB91DA0D10C}"/>
              </a:ext>
            </a:extLst>
          </p:cNvPr>
          <p:cNvSpPr txBox="1"/>
          <p:nvPr/>
        </p:nvSpPr>
        <p:spPr>
          <a:xfrm rot="16200000">
            <a:off x="8476027" y="3891775"/>
            <a:ext cx="15746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rgbClr val="4BB695"/>
                </a:solidFill>
                <a:latin typeface="Swis721 Blk BT" panose="020B0904030502020204" pitchFamily="34" charset="0"/>
              </a:rPr>
              <a:t>2024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ED40296-B4C0-4E30-A152-1107A2E0A499}"/>
              </a:ext>
            </a:extLst>
          </p:cNvPr>
          <p:cNvSpPr/>
          <p:nvPr/>
        </p:nvSpPr>
        <p:spPr>
          <a:xfrm>
            <a:off x="9509714" y="4107809"/>
            <a:ext cx="106690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20</a:t>
            </a:r>
          </a:p>
          <a:p>
            <a:pPr algn="ctr"/>
            <a:r>
              <a:rPr lang="sk-SK" sz="160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AUGUST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0A8085C1-C7EB-427E-A42D-F3312D20B9D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50" y="1742908"/>
            <a:ext cx="1314803" cy="197276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630E002-F880-4382-8C84-2B7AB39321F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00" y="1748922"/>
            <a:ext cx="1314803" cy="1972761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2FD1EFBB-D0C0-49A9-950C-5D50A2055E2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150" y="1748922"/>
            <a:ext cx="1314803" cy="1972761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B5D2A0F8-0D69-42E2-BE91-1B2EC0BADCB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200" y="1734227"/>
            <a:ext cx="1314803" cy="1972761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A38F711-426D-4C34-BCC2-402F46D283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250" y="1734227"/>
            <a:ext cx="1314803" cy="197276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D6C8B93-4C58-4FCC-9795-89ADE31783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50" y="3415848"/>
            <a:ext cx="1314803" cy="197276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2A98990-3AEB-42FE-B8A3-830181E728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00" y="3421862"/>
            <a:ext cx="1314803" cy="1972761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A5D5E28-7091-4053-BA18-968404510B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150" y="3421862"/>
            <a:ext cx="1314803" cy="197276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FB647AE0-A08B-414B-8841-BB71B27F9BE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200" y="3407167"/>
            <a:ext cx="1314803" cy="1972761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04EBE417-FC4B-42FC-A040-4E28BA106359}"/>
              </a:ext>
            </a:extLst>
          </p:cNvPr>
          <p:cNvSpPr/>
          <p:nvPr/>
        </p:nvSpPr>
        <p:spPr>
          <a:xfrm>
            <a:off x="1616092" y="2417189"/>
            <a:ext cx="106690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160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10 AUGUST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AA80ABF-650C-49BC-AC8B-9CEE43C27A8C}"/>
              </a:ext>
            </a:extLst>
          </p:cNvPr>
          <p:cNvSpPr/>
          <p:nvPr/>
        </p:nvSpPr>
        <p:spPr>
          <a:xfrm>
            <a:off x="3603726" y="2437912"/>
            <a:ext cx="106690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160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12 AUGUST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619C4F1-A727-4BB3-9ABA-FD655862CD4B}"/>
              </a:ext>
            </a:extLst>
          </p:cNvPr>
          <p:cNvSpPr/>
          <p:nvPr/>
        </p:nvSpPr>
        <p:spPr>
          <a:xfrm>
            <a:off x="5565575" y="2446219"/>
            <a:ext cx="106690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160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16 AUGUST</a:t>
            </a:r>
          </a:p>
        </p:txBody>
      </p:sp>
    </p:spTree>
    <p:extLst>
      <p:ext uri="{BB962C8B-B14F-4D97-AF65-F5344CB8AC3E}">
        <p14:creationId xmlns:p14="http://schemas.microsoft.com/office/powerpoint/2010/main" val="1882141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CCF049-8101-4364-A8B3-21386CED3107}"/>
              </a:ext>
            </a:extLst>
          </p:cNvPr>
          <p:cNvSpPr txBox="1"/>
          <p:nvPr/>
        </p:nvSpPr>
        <p:spPr>
          <a:xfrm>
            <a:off x="786994" y="601868"/>
            <a:ext cx="8013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Roboto Medium" panose="02000000000000000000" pitchFamily="2" charset="0"/>
                <a:ea typeface="Roboto Medium" panose="02000000000000000000" pitchFamily="2" charset="0"/>
              </a:rPr>
              <a:t>CELKOVÉ DAŇOVÉ BREMENO ZA ROK 2023 NA SLOVENSKU V POROVNANÍ</a:t>
            </a:r>
          </a:p>
          <a:p>
            <a:r>
              <a:rPr lang="sk-SK" dirty="0">
                <a:latin typeface="Roboto Medium" panose="02000000000000000000" pitchFamily="2" charset="0"/>
                <a:ea typeface="Roboto Medium" panose="02000000000000000000" pitchFamily="2" charset="0"/>
              </a:rPr>
              <a:t>S ČESKOM, POĽSKOM A RAKÚSKOM</a:t>
            </a:r>
          </a:p>
        </p:txBody>
      </p:sp>
      <p:grpSp>
        <p:nvGrpSpPr>
          <p:cNvPr id="79" name="Группа 5">
            <a:extLst>
              <a:ext uri="{FF2B5EF4-FFF2-40B4-BE49-F238E27FC236}">
                <a16:creationId xmlns:a16="http://schemas.microsoft.com/office/drawing/2014/main" id="{35F5B469-2C63-470E-94B3-686848034CB0}"/>
              </a:ext>
            </a:extLst>
          </p:cNvPr>
          <p:cNvGrpSpPr/>
          <p:nvPr/>
        </p:nvGrpSpPr>
        <p:grpSpPr>
          <a:xfrm>
            <a:off x="10389372" y="3974539"/>
            <a:ext cx="1533525" cy="1882775"/>
            <a:chOff x="5489575" y="2371725"/>
            <a:chExt cx="1533525" cy="1882775"/>
          </a:xfrm>
        </p:grpSpPr>
        <p:sp>
          <p:nvSpPr>
            <p:cNvPr id="80" name="Freeform 62">
              <a:extLst>
                <a:ext uri="{FF2B5EF4-FFF2-40B4-BE49-F238E27FC236}">
                  <a16:creationId xmlns:a16="http://schemas.microsoft.com/office/drawing/2014/main" id="{40D8677F-C164-4E86-99A6-91F617E19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0538" y="2371725"/>
              <a:ext cx="1452562" cy="1882775"/>
            </a:xfrm>
            <a:custGeom>
              <a:avLst/>
              <a:gdLst>
                <a:gd name="T0" fmla="*/ 520919 w 145"/>
                <a:gd name="T1" fmla="*/ 1882775 h 186"/>
                <a:gd name="T2" fmla="*/ 0 w 145"/>
                <a:gd name="T3" fmla="*/ 1720816 h 186"/>
                <a:gd name="T4" fmla="*/ 40071 w 145"/>
                <a:gd name="T5" fmla="*/ 1660081 h 186"/>
                <a:gd name="T6" fmla="*/ 520919 w 145"/>
                <a:gd name="T7" fmla="*/ 1801795 h 186"/>
                <a:gd name="T8" fmla="*/ 1372422 w 145"/>
                <a:gd name="T9" fmla="*/ 941387 h 186"/>
                <a:gd name="T10" fmla="*/ 520919 w 145"/>
                <a:gd name="T11" fmla="*/ 80980 h 186"/>
                <a:gd name="T12" fmla="*/ 520919 w 145"/>
                <a:gd name="T13" fmla="*/ 0 h 186"/>
                <a:gd name="T14" fmla="*/ 1452563 w 145"/>
                <a:gd name="T15" fmla="*/ 941387 h 186"/>
                <a:gd name="T16" fmla="*/ 520919 w 145"/>
                <a:gd name="T17" fmla="*/ 1882775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5" h="186">
                  <a:moveTo>
                    <a:pt x="52" y="186"/>
                  </a:moveTo>
                  <a:cubicBezTo>
                    <a:pt x="33" y="186"/>
                    <a:pt x="15" y="181"/>
                    <a:pt x="0" y="170"/>
                  </a:cubicBezTo>
                  <a:cubicBezTo>
                    <a:pt x="4" y="164"/>
                    <a:pt x="4" y="164"/>
                    <a:pt x="4" y="164"/>
                  </a:cubicBezTo>
                  <a:cubicBezTo>
                    <a:pt x="18" y="173"/>
                    <a:pt x="35" y="178"/>
                    <a:pt x="52" y="178"/>
                  </a:cubicBezTo>
                  <a:cubicBezTo>
                    <a:pt x="99" y="178"/>
                    <a:pt x="137" y="140"/>
                    <a:pt x="137" y="93"/>
                  </a:cubicBezTo>
                  <a:cubicBezTo>
                    <a:pt x="137" y="46"/>
                    <a:pt x="99" y="8"/>
                    <a:pt x="52" y="8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104" y="0"/>
                    <a:pt x="145" y="41"/>
                    <a:pt x="145" y="93"/>
                  </a:cubicBezTo>
                  <a:cubicBezTo>
                    <a:pt x="145" y="145"/>
                    <a:pt x="104" y="186"/>
                    <a:pt x="52" y="1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Oval 68">
              <a:extLst>
                <a:ext uri="{FF2B5EF4-FFF2-40B4-BE49-F238E27FC236}">
                  <a16:creationId xmlns:a16="http://schemas.microsoft.com/office/drawing/2014/main" id="{932F1A9D-C31D-439E-B77D-54FCBF89B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9575" y="3971925"/>
              <a:ext cx="180975" cy="1920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sp>
        <p:nvSpPr>
          <p:cNvPr id="106" name="Flowchart: Connector 105">
            <a:extLst>
              <a:ext uri="{FF2B5EF4-FFF2-40B4-BE49-F238E27FC236}">
                <a16:creationId xmlns:a16="http://schemas.microsoft.com/office/drawing/2014/main" id="{704D7BD3-E8DA-4F12-8F6A-E2E2AD0D37B9}"/>
              </a:ext>
            </a:extLst>
          </p:cNvPr>
          <p:cNvSpPr/>
          <p:nvPr/>
        </p:nvSpPr>
        <p:spPr>
          <a:xfrm>
            <a:off x="5886988" y="3069652"/>
            <a:ext cx="177299" cy="177299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8" name="Flowchart: Connector 107">
            <a:extLst>
              <a:ext uri="{FF2B5EF4-FFF2-40B4-BE49-F238E27FC236}">
                <a16:creationId xmlns:a16="http://schemas.microsoft.com/office/drawing/2014/main" id="{49FDEF83-03FD-4EB8-84F7-CB2EF17A807C}"/>
              </a:ext>
            </a:extLst>
          </p:cNvPr>
          <p:cNvSpPr/>
          <p:nvPr/>
        </p:nvSpPr>
        <p:spPr>
          <a:xfrm>
            <a:off x="9804278" y="3934939"/>
            <a:ext cx="113350" cy="11335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1" name="Arc 110">
            <a:extLst>
              <a:ext uri="{FF2B5EF4-FFF2-40B4-BE49-F238E27FC236}">
                <a16:creationId xmlns:a16="http://schemas.microsoft.com/office/drawing/2014/main" id="{F8D3C995-71F1-4634-9459-2593DE6314C3}"/>
              </a:ext>
            </a:extLst>
          </p:cNvPr>
          <p:cNvSpPr/>
          <p:nvPr/>
        </p:nvSpPr>
        <p:spPr>
          <a:xfrm rot="444709">
            <a:off x="9239524" y="3987804"/>
            <a:ext cx="1090723" cy="1083337"/>
          </a:xfrm>
          <a:prstGeom prst="arc">
            <a:avLst>
              <a:gd name="adj1" fmla="val 16200000"/>
              <a:gd name="adj2" fmla="val 17090594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099784-09BF-472F-9AF1-6E900211390A}"/>
              </a:ext>
            </a:extLst>
          </p:cNvPr>
          <p:cNvSpPr txBox="1"/>
          <p:nvPr/>
        </p:nvSpPr>
        <p:spPr>
          <a:xfrm>
            <a:off x="8800726" y="2156336"/>
            <a:ext cx="3018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Slovensko: 63,07 %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331821F-48CC-44B2-B29F-EA0EA150509B}"/>
              </a:ext>
            </a:extLst>
          </p:cNvPr>
          <p:cNvSpPr txBox="1"/>
          <p:nvPr/>
        </p:nvSpPr>
        <p:spPr>
          <a:xfrm>
            <a:off x="8893829" y="3935706"/>
            <a:ext cx="2348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Česko</a:t>
            </a:r>
            <a:r>
              <a:rPr lang="sk-SK" sz="240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: 62,48 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%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1D4D8FB-9204-4C88-94FF-D37401AF710A}"/>
              </a:ext>
            </a:extLst>
          </p:cNvPr>
          <p:cNvSpPr txBox="1"/>
          <p:nvPr/>
        </p:nvSpPr>
        <p:spPr>
          <a:xfrm>
            <a:off x="2913145" y="4048289"/>
            <a:ext cx="2805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Poľsko: 61,96 % 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42204F-DCD9-41AB-9370-4EFEEAF8E9ED}"/>
              </a:ext>
            </a:extLst>
          </p:cNvPr>
          <p:cNvSpPr txBox="1"/>
          <p:nvPr/>
        </p:nvSpPr>
        <p:spPr>
          <a:xfrm>
            <a:off x="7448722" y="5292267"/>
            <a:ext cx="2779993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k-SK" sz="1100" dirty="0">
                <a:latin typeface="Roboto Thin" panose="02000000000000000000" pitchFamily="2" charset="0"/>
                <a:ea typeface="Roboto Thin" panose="02000000000000000000" pitchFamily="2" charset="0"/>
              </a:rPr>
              <a:t> </a:t>
            </a:r>
            <a:r>
              <a:rPr lang="sk-SK" sz="1100" dirty="0">
                <a:latin typeface="Roboto Light" panose="02000000000000000000" pitchFamily="2" charset="0"/>
                <a:ea typeface="Roboto Light" panose="02000000000000000000" pitchFamily="2" charset="0"/>
              </a:rPr>
              <a:t>Zdrojom údajov za Slovensko je</a:t>
            </a:r>
          </a:p>
          <a:p>
            <a:pPr algn="r"/>
            <a:r>
              <a:rPr lang="sk-SK" sz="1100" dirty="0">
                <a:latin typeface="Roboto Light" panose="02000000000000000000" pitchFamily="2" charset="0"/>
                <a:ea typeface="Roboto Light" panose="02000000000000000000" pitchFamily="2" charset="0"/>
              </a:rPr>
              <a:t>European Investment Centre a</a:t>
            </a:r>
          </a:p>
          <a:p>
            <a:pPr algn="r"/>
            <a:r>
              <a:rPr lang="sk-SK" sz="1100" dirty="0">
                <a:latin typeface="Roboto Light" panose="02000000000000000000" pitchFamily="2" charset="0"/>
                <a:ea typeface="Roboto Light" panose="02000000000000000000" pitchFamily="2" charset="0"/>
              </a:rPr>
              <a:t>Konzervatívny inštitút M. R. Štefánika,</a:t>
            </a:r>
          </a:p>
          <a:p>
            <a:pPr algn="r"/>
            <a:r>
              <a:rPr lang="sk-SK" sz="1100" dirty="0">
                <a:latin typeface="Roboto Light" panose="02000000000000000000" pitchFamily="2" charset="0"/>
                <a:ea typeface="Roboto Light" panose="02000000000000000000" pitchFamily="2" charset="0"/>
              </a:rPr>
              <a:t>za Česko Liberální institut,</a:t>
            </a:r>
          </a:p>
          <a:p>
            <a:pPr algn="r"/>
            <a:r>
              <a:rPr lang="sk-SK" sz="1100" dirty="0">
                <a:latin typeface="Roboto Light" panose="02000000000000000000" pitchFamily="2" charset="0"/>
                <a:ea typeface="Roboto Light" panose="02000000000000000000" pitchFamily="2" charset="0"/>
              </a:rPr>
              <a:t> za Poľsko Warsaw Enterprise Institut</a:t>
            </a:r>
          </a:p>
          <a:p>
            <a:pPr algn="r"/>
            <a:r>
              <a:rPr lang="sk-SK" sz="1100" dirty="0">
                <a:latin typeface="Roboto Light" panose="02000000000000000000" pitchFamily="2" charset="0"/>
                <a:ea typeface="Roboto Light" panose="02000000000000000000" pitchFamily="2" charset="0"/>
              </a:rPr>
              <a:t>a za Rakúsko </a:t>
            </a:r>
            <a:r>
              <a:rPr lang="sk-SK" sz="1100" dirty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Austrian Economics Center.</a:t>
            </a:r>
            <a:br>
              <a:rPr lang="sk-SK" sz="1100" dirty="0">
                <a:latin typeface="Roboto Light" panose="02000000000000000000" pitchFamily="2" charset="0"/>
                <a:ea typeface="Roboto Light" panose="02000000000000000000" pitchFamily="2" charset="0"/>
              </a:rPr>
            </a:br>
            <a:endParaRPr lang="sk-SK" sz="11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4A1106C-A163-4778-8C24-12748184D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35" y="6120162"/>
            <a:ext cx="779352" cy="28195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F66B956-5082-491C-94CC-50594D031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991" y="5519292"/>
            <a:ext cx="1420645" cy="51791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EDB21B06-BE0D-4537-9441-91BBC7225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991" y="6104834"/>
            <a:ext cx="744982" cy="28195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FACE4D7E-C254-44FA-9381-7757D90426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995" y="6485077"/>
            <a:ext cx="728207" cy="15556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BFF1A379-C6BB-4BCD-B01E-0A44BB8679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313" y="6336924"/>
            <a:ext cx="1024884" cy="460118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60E35238-8DD5-4B0B-A66D-F212775856B8}"/>
              </a:ext>
            </a:extLst>
          </p:cNvPr>
          <p:cNvSpPr txBox="1"/>
          <p:nvPr/>
        </p:nvSpPr>
        <p:spPr>
          <a:xfrm>
            <a:off x="2913145" y="2214926"/>
            <a:ext cx="3018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Rakúsko: 62,25 %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EF1310-03C0-46F6-B9AC-74D5CCC8B0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7" y="1126331"/>
            <a:ext cx="2638857" cy="26388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A884B5-2E89-4402-B01F-EC84D760DB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94" y="3226255"/>
            <a:ext cx="2126791" cy="21267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0424BD-1157-4F51-B4EC-61B7032807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37" y="1729619"/>
            <a:ext cx="2680066" cy="13400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B47321-DF56-45B1-A2A5-43BA5B1C5D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798" y="2585261"/>
            <a:ext cx="2934031" cy="293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5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3C9947C-DBB4-4398-B87E-BBC4383489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9981900"/>
              </p:ext>
            </p:extLst>
          </p:nvPr>
        </p:nvGraphicFramePr>
        <p:xfrm>
          <a:off x="1482632" y="1553448"/>
          <a:ext cx="8888650" cy="3686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B9DBBB6-8A3F-43D2-8143-9894FF3F7842}"/>
              </a:ext>
            </a:extLst>
          </p:cNvPr>
          <p:cNvSpPr txBox="1"/>
          <p:nvPr/>
        </p:nvSpPr>
        <p:spPr>
          <a:xfrm>
            <a:off x="2032000" y="628650"/>
            <a:ext cx="730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Roboto Medium" panose="02000000000000000000" pitchFamily="2" charset="0"/>
                <a:ea typeface="Roboto Medium" panose="02000000000000000000" pitchFamily="2" charset="0"/>
              </a:rPr>
              <a:t>O VÄČŠINE ZAROBENÝCH PEŇAZÍ NEROZHODUJE ZAMESTNANEC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60700A-B910-4E67-87A8-A70491C1D4C2}"/>
              </a:ext>
            </a:extLst>
          </p:cNvPr>
          <p:cNvSpPr txBox="1"/>
          <p:nvPr/>
        </p:nvSpPr>
        <p:spPr>
          <a:xfrm>
            <a:off x="2069173" y="6260264"/>
            <a:ext cx="15132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>
                <a:latin typeface="Roboto Light" panose="02000000000000000000" pitchFamily="2" charset="0"/>
                <a:ea typeface="Roboto Light" panose="02000000000000000000" pitchFamily="2" charset="0"/>
              </a:rPr>
              <a:t>Zostatok peňazí (v %)</a:t>
            </a:r>
            <a:endParaRPr lang="sk-SK" sz="105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0D630B9-90AD-43C9-A21F-EC5A243CA92F}"/>
              </a:ext>
            </a:extLst>
          </p:cNvPr>
          <p:cNvSpPr txBox="1"/>
          <p:nvPr/>
        </p:nvSpPr>
        <p:spPr>
          <a:xfrm>
            <a:off x="6717944" y="6155896"/>
            <a:ext cx="30186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latin typeface="Roboto Light" panose="02000000000000000000" pitchFamily="2" charset="0"/>
                <a:ea typeface="Roboto Light" panose="02000000000000000000" pitchFamily="2" charset="0"/>
              </a:rPr>
              <a:t>Údaje za roky 2015 až 2017 sú revidované.</a:t>
            </a:r>
            <a:endParaRPr lang="sk-SK" sz="1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4F611670-3853-4D32-A9F5-7CA5DC0DF9A2}"/>
              </a:ext>
            </a:extLst>
          </p:cNvPr>
          <p:cNvSpPr txBox="1"/>
          <p:nvPr/>
        </p:nvSpPr>
        <p:spPr>
          <a:xfrm rot="16200000">
            <a:off x="2798892" y="3731281"/>
            <a:ext cx="1150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chemeClr val="bg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61,10 %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82950FAA-C47A-4D3F-AFF1-DA60B8C19F1F}"/>
              </a:ext>
            </a:extLst>
          </p:cNvPr>
          <p:cNvSpPr txBox="1"/>
          <p:nvPr/>
        </p:nvSpPr>
        <p:spPr>
          <a:xfrm rot="16200000">
            <a:off x="3637426" y="3744477"/>
            <a:ext cx="1088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chemeClr val="bg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61,86 %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16B90938-AA05-4C3C-990F-525EE9FEB282}"/>
              </a:ext>
            </a:extLst>
          </p:cNvPr>
          <p:cNvSpPr txBox="1"/>
          <p:nvPr/>
        </p:nvSpPr>
        <p:spPr>
          <a:xfrm rot="16200000">
            <a:off x="4532465" y="3742148"/>
            <a:ext cx="899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chemeClr val="bg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62,67 %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5E31C047-0713-4A38-B593-00483FF49692}"/>
              </a:ext>
            </a:extLst>
          </p:cNvPr>
          <p:cNvSpPr txBox="1"/>
          <p:nvPr/>
        </p:nvSpPr>
        <p:spPr>
          <a:xfrm rot="16200000">
            <a:off x="5262150" y="3742147"/>
            <a:ext cx="1012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chemeClr val="bg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62,52 %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44C213B5-D404-4799-B864-EA0629132F99}"/>
              </a:ext>
            </a:extLst>
          </p:cNvPr>
          <p:cNvSpPr txBox="1"/>
          <p:nvPr/>
        </p:nvSpPr>
        <p:spPr>
          <a:xfrm rot="16200000">
            <a:off x="6050428" y="3755332"/>
            <a:ext cx="1012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chemeClr val="bg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63,75 %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C054501F-678D-4E0B-9DFE-29DDBDC44AAE}"/>
              </a:ext>
            </a:extLst>
          </p:cNvPr>
          <p:cNvSpPr txBox="1"/>
          <p:nvPr/>
        </p:nvSpPr>
        <p:spPr>
          <a:xfrm rot="16200000">
            <a:off x="6822141" y="3731280"/>
            <a:ext cx="1012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chemeClr val="bg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62,66 %</a:t>
            </a: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E0B4B3AD-93F8-4119-8AB6-250091CFF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35" y="6120162"/>
            <a:ext cx="779352" cy="281955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F55BE2B2-B992-4B51-BD57-B54AE2BC9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991" y="5519292"/>
            <a:ext cx="1420645" cy="517910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DDC1C98A-A0A2-4489-AE6D-773EE9C186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991" y="6104834"/>
            <a:ext cx="744982" cy="281955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46A39665-FCF9-4B63-AE96-D09AD267B5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995" y="6485077"/>
            <a:ext cx="728207" cy="155565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0C97500B-8C10-4AFC-A54A-1FB22AF3EA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313" y="6336924"/>
            <a:ext cx="1024884" cy="460118"/>
          </a:xfrm>
          <a:prstGeom prst="rect">
            <a:avLst/>
          </a:prstGeom>
        </p:spPr>
      </p:pic>
      <p:sp>
        <p:nvSpPr>
          <p:cNvPr id="170" name="TextBox 169">
            <a:extLst>
              <a:ext uri="{FF2B5EF4-FFF2-40B4-BE49-F238E27FC236}">
                <a16:creationId xmlns:a16="http://schemas.microsoft.com/office/drawing/2014/main" id="{3901260D-0EE2-4822-8FC3-DA609F63364D}"/>
              </a:ext>
            </a:extLst>
          </p:cNvPr>
          <p:cNvSpPr txBox="1"/>
          <p:nvPr/>
        </p:nvSpPr>
        <p:spPr>
          <a:xfrm rot="16200000">
            <a:off x="7621434" y="3731279"/>
            <a:ext cx="104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chemeClr val="bg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62,49 %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BBF72748-02D9-43A8-BE48-6D6E52DE1B43}"/>
              </a:ext>
            </a:extLst>
          </p:cNvPr>
          <p:cNvSpPr txBox="1"/>
          <p:nvPr/>
        </p:nvSpPr>
        <p:spPr>
          <a:xfrm>
            <a:off x="2018668" y="5338429"/>
            <a:ext cx="7497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Rok</a:t>
            </a:r>
          </a:p>
          <a:p>
            <a:pPr algn="ctr"/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2016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7DE176BF-1FCC-4449-9E67-DB2DB295BC39}"/>
              </a:ext>
            </a:extLst>
          </p:cNvPr>
          <p:cNvSpPr txBox="1"/>
          <p:nvPr/>
        </p:nvSpPr>
        <p:spPr>
          <a:xfrm>
            <a:off x="2116438" y="5180337"/>
            <a:ext cx="7497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Rok</a:t>
            </a:r>
          </a:p>
          <a:p>
            <a:pPr algn="ctr"/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201</a:t>
            </a:r>
            <a:r>
              <a:rPr lang="uk-UA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4</a:t>
            </a:r>
            <a:endParaRPr lang="sk-SK" sz="105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A14E8CF-E3D3-4E51-ADD3-201D03CAF695}"/>
              </a:ext>
            </a:extLst>
          </p:cNvPr>
          <p:cNvSpPr txBox="1"/>
          <p:nvPr/>
        </p:nvSpPr>
        <p:spPr>
          <a:xfrm rot="16200000">
            <a:off x="8427002" y="3742149"/>
            <a:ext cx="1040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chemeClr val="bg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63,27 %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A10145A-7CE1-4EB9-BB4C-3928A2218F47}"/>
              </a:ext>
            </a:extLst>
          </p:cNvPr>
          <p:cNvSpPr txBox="1"/>
          <p:nvPr/>
        </p:nvSpPr>
        <p:spPr>
          <a:xfrm>
            <a:off x="3648260" y="6247743"/>
            <a:ext cx="20890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>
                <a:latin typeface="Roboto Light" panose="02000000000000000000" pitchFamily="2" charset="0"/>
                <a:ea typeface="Roboto Light" panose="02000000000000000000" pitchFamily="2" charset="0"/>
              </a:rPr>
              <a:t>Celkové daňové bremeno (v %)</a:t>
            </a:r>
            <a:endParaRPr lang="sk-SK" sz="105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87D405E-E814-40E8-B8A5-5FF3AF346102}"/>
              </a:ext>
            </a:extLst>
          </p:cNvPr>
          <p:cNvCxnSpPr>
            <a:cxnSpLocks/>
          </p:cNvCxnSpPr>
          <p:nvPr/>
        </p:nvCxnSpPr>
        <p:spPr>
          <a:xfrm flipH="1">
            <a:off x="3113022" y="3065347"/>
            <a:ext cx="282" cy="20631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DE5273D-0DB5-4779-9AD9-A7DDEA769E4C}"/>
              </a:ext>
            </a:extLst>
          </p:cNvPr>
          <p:cNvCxnSpPr>
            <a:cxnSpLocks/>
          </p:cNvCxnSpPr>
          <p:nvPr/>
        </p:nvCxnSpPr>
        <p:spPr>
          <a:xfrm flipH="1">
            <a:off x="3760536" y="5862865"/>
            <a:ext cx="3790" cy="3859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rrow: Pentagon 72">
            <a:extLst>
              <a:ext uri="{FF2B5EF4-FFF2-40B4-BE49-F238E27FC236}">
                <a16:creationId xmlns:a16="http://schemas.microsoft.com/office/drawing/2014/main" id="{A9008198-B8F5-4AF6-A3FA-B938A472B4F2}"/>
              </a:ext>
            </a:extLst>
          </p:cNvPr>
          <p:cNvSpPr/>
          <p:nvPr/>
        </p:nvSpPr>
        <p:spPr>
          <a:xfrm rot="16200000" flipV="1">
            <a:off x="8435107" y="5172547"/>
            <a:ext cx="521285" cy="430097"/>
          </a:xfrm>
          <a:prstGeom prst="homePlate">
            <a:avLst/>
          </a:prstGeom>
          <a:gradFill flip="none" rotWithShape="1">
            <a:gsLst>
              <a:gs pos="0">
                <a:srgbClr val="69CFB2"/>
              </a:gs>
              <a:gs pos="100000">
                <a:srgbClr val="1B88C9"/>
              </a:gs>
            </a:gsLst>
            <a:lin ang="108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4" name="Arrow: Pentagon 73">
            <a:extLst>
              <a:ext uri="{FF2B5EF4-FFF2-40B4-BE49-F238E27FC236}">
                <a16:creationId xmlns:a16="http://schemas.microsoft.com/office/drawing/2014/main" id="{C9C67DB0-37E9-4EA4-9A99-34B36DFD5537}"/>
              </a:ext>
            </a:extLst>
          </p:cNvPr>
          <p:cNvSpPr/>
          <p:nvPr/>
        </p:nvSpPr>
        <p:spPr>
          <a:xfrm rot="16200000" flipV="1">
            <a:off x="5224101" y="5165068"/>
            <a:ext cx="521285" cy="430097"/>
          </a:xfrm>
          <a:prstGeom prst="homePlate">
            <a:avLst/>
          </a:prstGeom>
          <a:gradFill flip="none" rotWithShape="1">
            <a:gsLst>
              <a:gs pos="0">
                <a:srgbClr val="FF5846"/>
              </a:gs>
              <a:gs pos="100000">
                <a:srgbClr val="FDC83C"/>
              </a:gs>
            </a:gsLst>
            <a:lin ang="108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5" name="Arrow: Pentagon 74">
            <a:extLst>
              <a:ext uri="{FF2B5EF4-FFF2-40B4-BE49-F238E27FC236}">
                <a16:creationId xmlns:a16="http://schemas.microsoft.com/office/drawing/2014/main" id="{E7EE6785-8571-474B-93BB-B5C312FC72D8}"/>
              </a:ext>
            </a:extLst>
          </p:cNvPr>
          <p:cNvSpPr/>
          <p:nvPr/>
        </p:nvSpPr>
        <p:spPr>
          <a:xfrm rot="16200000" flipV="1">
            <a:off x="3667854" y="5166170"/>
            <a:ext cx="521285" cy="430097"/>
          </a:xfrm>
          <a:prstGeom prst="homePlate">
            <a:avLst/>
          </a:prstGeom>
          <a:gradFill flip="none" rotWithShape="1">
            <a:gsLst>
              <a:gs pos="0">
                <a:srgbClr val="FF5846"/>
              </a:gs>
              <a:gs pos="100000">
                <a:srgbClr val="633A89"/>
              </a:gs>
            </a:gsLst>
            <a:lin ang="108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6" name="Arrow: Pentagon 75">
            <a:extLst>
              <a:ext uri="{FF2B5EF4-FFF2-40B4-BE49-F238E27FC236}">
                <a16:creationId xmlns:a16="http://schemas.microsoft.com/office/drawing/2014/main" id="{8149DAF2-2352-4EDD-ADF8-788DC63ADFE9}"/>
              </a:ext>
            </a:extLst>
          </p:cNvPr>
          <p:cNvSpPr/>
          <p:nvPr/>
        </p:nvSpPr>
        <p:spPr>
          <a:xfrm rot="16200000" flipV="1">
            <a:off x="4471616" y="5167391"/>
            <a:ext cx="521285" cy="430097"/>
          </a:xfrm>
          <a:prstGeom prst="homePlate">
            <a:avLst/>
          </a:prstGeom>
          <a:gradFill flip="none" rotWithShape="1">
            <a:gsLst>
              <a:gs pos="0">
                <a:srgbClr val="FF5846"/>
              </a:gs>
              <a:gs pos="100000">
                <a:srgbClr val="FFB598"/>
              </a:gs>
            </a:gsLst>
            <a:lin ang="108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7" name="Arrow: Pentagon 76">
            <a:extLst>
              <a:ext uri="{FF2B5EF4-FFF2-40B4-BE49-F238E27FC236}">
                <a16:creationId xmlns:a16="http://schemas.microsoft.com/office/drawing/2014/main" id="{73C61672-BCD9-4A0C-B732-51E96456F858}"/>
              </a:ext>
            </a:extLst>
          </p:cNvPr>
          <p:cNvSpPr/>
          <p:nvPr/>
        </p:nvSpPr>
        <p:spPr>
          <a:xfrm rot="16200000" flipV="1">
            <a:off x="6044400" y="5165068"/>
            <a:ext cx="521285" cy="430097"/>
          </a:xfrm>
          <a:prstGeom prst="homePlate">
            <a:avLst/>
          </a:prstGeom>
          <a:gradFill flip="none" rotWithShape="1">
            <a:gsLst>
              <a:gs pos="0">
                <a:srgbClr val="FEB39A"/>
              </a:gs>
              <a:gs pos="100000">
                <a:srgbClr val="FF87D2"/>
              </a:gs>
            </a:gsLst>
            <a:lin ang="108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8" name="Arrow: Pentagon 77">
            <a:extLst>
              <a:ext uri="{FF2B5EF4-FFF2-40B4-BE49-F238E27FC236}">
                <a16:creationId xmlns:a16="http://schemas.microsoft.com/office/drawing/2014/main" id="{908A1F4F-C166-47A7-AB65-411500D0CC7D}"/>
              </a:ext>
            </a:extLst>
          </p:cNvPr>
          <p:cNvSpPr/>
          <p:nvPr/>
        </p:nvSpPr>
        <p:spPr>
          <a:xfrm rot="16200000" flipV="1">
            <a:off x="9253715" y="5165067"/>
            <a:ext cx="521285" cy="430097"/>
          </a:xfrm>
          <a:prstGeom prst="homePlate">
            <a:avLst/>
          </a:prstGeom>
          <a:gradFill flip="none" rotWithShape="1">
            <a:gsLst>
              <a:gs pos="0">
                <a:srgbClr val="36B658"/>
              </a:gs>
              <a:gs pos="100000">
                <a:srgbClr val="4BB695"/>
              </a:gs>
            </a:gsLst>
            <a:lin ang="108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9" name="Arrow: Pentagon 78">
            <a:extLst>
              <a:ext uri="{FF2B5EF4-FFF2-40B4-BE49-F238E27FC236}">
                <a16:creationId xmlns:a16="http://schemas.microsoft.com/office/drawing/2014/main" id="{629FB058-42AF-44A6-92A3-35590B900CF1}"/>
              </a:ext>
            </a:extLst>
          </p:cNvPr>
          <p:cNvSpPr/>
          <p:nvPr/>
        </p:nvSpPr>
        <p:spPr>
          <a:xfrm rot="16200000" flipV="1">
            <a:off x="6816596" y="5173019"/>
            <a:ext cx="521285" cy="430097"/>
          </a:xfrm>
          <a:prstGeom prst="homePlate">
            <a:avLst/>
          </a:prstGeom>
          <a:gradFill flip="none" rotWithShape="1">
            <a:gsLst>
              <a:gs pos="0">
                <a:srgbClr val="F9327A"/>
              </a:gs>
              <a:gs pos="100000">
                <a:srgbClr val="C6438B"/>
              </a:gs>
            </a:gsLst>
            <a:lin ang="108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0" name="Arrow: Pentagon 79">
            <a:extLst>
              <a:ext uri="{FF2B5EF4-FFF2-40B4-BE49-F238E27FC236}">
                <a16:creationId xmlns:a16="http://schemas.microsoft.com/office/drawing/2014/main" id="{FB01EEB6-7902-45FF-8543-17EADFEE46D9}"/>
              </a:ext>
            </a:extLst>
          </p:cNvPr>
          <p:cNvSpPr/>
          <p:nvPr/>
        </p:nvSpPr>
        <p:spPr>
          <a:xfrm rot="16200000" flipV="1">
            <a:off x="7623063" y="5158766"/>
            <a:ext cx="521285" cy="430097"/>
          </a:xfrm>
          <a:prstGeom prst="homePlate">
            <a:avLst/>
          </a:prstGeom>
          <a:gradFill flip="none" rotWithShape="1">
            <a:gsLst>
              <a:gs pos="0">
                <a:srgbClr val="F9327A"/>
              </a:gs>
              <a:gs pos="100000">
                <a:srgbClr val="2C97C9"/>
              </a:gs>
            </a:gsLst>
            <a:lin ang="108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2" name="Arrow: Pentagon 81">
            <a:extLst>
              <a:ext uri="{FF2B5EF4-FFF2-40B4-BE49-F238E27FC236}">
                <a16:creationId xmlns:a16="http://schemas.microsoft.com/office/drawing/2014/main" id="{F170591D-2593-4128-9BDE-18DFB926001A}"/>
              </a:ext>
            </a:extLst>
          </p:cNvPr>
          <p:cNvSpPr/>
          <p:nvPr/>
        </p:nvSpPr>
        <p:spPr>
          <a:xfrm rot="16200000" flipV="1">
            <a:off x="2864452" y="5174593"/>
            <a:ext cx="521285" cy="430097"/>
          </a:xfrm>
          <a:prstGeom prst="homePlate">
            <a:avLst/>
          </a:prstGeom>
          <a:gradFill flip="none" rotWithShape="1">
            <a:gsLst>
              <a:gs pos="0">
                <a:srgbClr val="A4428C"/>
              </a:gs>
              <a:gs pos="100000">
                <a:srgbClr val="48216F"/>
              </a:gs>
            </a:gsLst>
            <a:lin ang="108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3" name="Arrow: Pentagon 82">
            <a:extLst>
              <a:ext uri="{FF2B5EF4-FFF2-40B4-BE49-F238E27FC236}">
                <a16:creationId xmlns:a16="http://schemas.microsoft.com/office/drawing/2014/main" id="{DB72E023-1506-4AB4-B4D7-AE9113D28B51}"/>
              </a:ext>
            </a:extLst>
          </p:cNvPr>
          <p:cNvSpPr/>
          <p:nvPr/>
        </p:nvSpPr>
        <p:spPr>
          <a:xfrm rot="16200000" flipV="1">
            <a:off x="2094592" y="5172407"/>
            <a:ext cx="530976" cy="430097"/>
          </a:xfrm>
          <a:prstGeom prst="homePlate">
            <a:avLst/>
          </a:prstGeom>
          <a:gradFill flip="none" rotWithShape="1">
            <a:gsLst>
              <a:gs pos="0">
                <a:srgbClr val="4E246F"/>
              </a:gs>
              <a:gs pos="100000">
                <a:srgbClr val="0E5FB6"/>
              </a:gs>
            </a:gsLst>
            <a:lin ang="108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A36DF15-1D1B-43F0-B4F5-5B4E53740559}"/>
              </a:ext>
            </a:extLst>
          </p:cNvPr>
          <p:cNvSpPr txBox="1"/>
          <p:nvPr/>
        </p:nvSpPr>
        <p:spPr>
          <a:xfrm>
            <a:off x="1986655" y="5254028"/>
            <a:ext cx="7497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Rok</a:t>
            </a:r>
          </a:p>
          <a:p>
            <a:pPr algn="ctr"/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2014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A85141F-39A5-4B7D-9FAE-818FF326AD10}"/>
              </a:ext>
            </a:extLst>
          </p:cNvPr>
          <p:cNvSpPr/>
          <p:nvPr/>
        </p:nvSpPr>
        <p:spPr>
          <a:xfrm rot="16200000" flipV="1">
            <a:off x="3248940" y="2261108"/>
            <a:ext cx="1330541" cy="307780"/>
          </a:xfrm>
          <a:prstGeom prst="rect">
            <a:avLst/>
          </a:prstGeom>
          <a:gradFill flip="none" rotWithShape="1">
            <a:gsLst>
              <a:gs pos="0">
                <a:srgbClr val="FF5846"/>
              </a:gs>
              <a:gs pos="100000">
                <a:srgbClr val="633A89"/>
              </a:gs>
            </a:gsLst>
            <a:lin ang="108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99802A0-450E-4E0D-B546-A7AF45DB9564}"/>
              </a:ext>
            </a:extLst>
          </p:cNvPr>
          <p:cNvSpPr/>
          <p:nvPr/>
        </p:nvSpPr>
        <p:spPr>
          <a:xfrm rot="16200000" flipV="1">
            <a:off x="4069818" y="2236225"/>
            <a:ext cx="1297909" cy="297863"/>
          </a:xfrm>
          <a:prstGeom prst="rect">
            <a:avLst/>
          </a:prstGeom>
          <a:gradFill flip="none" rotWithShape="1">
            <a:gsLst>
              <a:gs pos="0">
                <a:srgbClr val="FF5846"/>
              </a:gs>
              <a:gs pos="100000">
                <a:srgbClr val="FFB598"/>
              </a:gs>
            </a:gsLst>
            <a:lin ang="108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94323534-478D-46A6-A38E-8036631B1BCB}"/>
              </a:ext>
            </a:extLst>
          </p:cNvPr>
          <p:cNvSpPr/>
          <p:nvPr/>
        </p:nvSpPr>
        <p:spPr>
          <a:xfrm rot="16200000" flipV="1">
            <a:off x="4834375" y="2248767"/>
            <a:ext cx="1297910" cy="297863"/>
          </a:xfrm>
          <a:prstGeom prst="rect">
            <a:avLst/>
          </a:prstGeom>
          <a:gradFill flip="none" rotWithShape="1">
            <a:gsLst>
              <a:gs pos="0">
                <a:srgbClr val="FF5846"/>
              </a:gs>
              <a:gs pos="100000">
                <a:srgbClr val="FDC83C"/>
              </a:gs>
            </a:gsLst>
            <a:lin ang="108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38F039D-B1DA-4C32-BF00-8C0A18574D77}"/>
              </a:ext>
            </a:extLst>
          </p:cNvPr>
          <p:cNvSpPr/>
          <p:nvPr/>
        </p:nvSpPr>
        <p:spPr>
          <a:xfrm rot="16200000" flipV="1">
            <a:off x="5674239" y="2214598"/>
            <a:ext cx="1239491" cy="307780"/>
          </a:xfrm>
          <a:prstGeom prst="rect">
            <a:avLst/>
          </a:prstGeom>
          <a:gradFill flip="none" rotWithShape="1">
            <a:gsLst>
              <a:gs pos="0">
                <a:srgbClr val="FEB39A"/>
              </a:gs>
              <a:gs pos="100000">
                <a:srgbClr val="FF87D2"/>
              </a:gs>
            </a:gsLst>
            <a:lin ang="108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9748941-58B2-4108-8AF7-9059DEB3C8FD}"/>
              </a:ext>
            </a:extLst>
          </p:cNvPr>
          <p:cNvSpPr/>
          <p:nvPr/>
        </p:nvSpPr>
        <p:spPr>
          <a:xfrm rot="16200000" flipV="1">
            <a:off x="6423599" y="2237538"/>
            <a:ext cx="1285370" cy="307781"/>
          </a:xfrm>
          <a:prstGeom prst="rect">
            <a:avLst/>
          </a:prstGeom>
          <a:gradFill flip="none" rotWithShape="1">
            <a:gsLst>
              <a:gs pos="0">
                <a:srgbClr val="F9327A"/>
              </a:gs>
              <a:gs pos="100000">
                <a:srgbClr val="C6438B"/>
              </a:gs>
            </a:gsLst>
            <a:lin ang="108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1744BF88-F430-4489-BAC9-AEC7B5F8C1F2}"/>
              </a:ext>
            </a:extLst>
          </p:cNvPr>
          <p:cNvSpPr/>
          <p:nvPr/>
        </p:nvSpPr>
        <p:spPr>
          <a:xfrm rot="16200000" flipV="1">
            <a:off x="7230590" y="2231267"/>
            <a:ext cx="1297909" cy="307781"/>
          </a:xfrm>
          <a:prstGeom prst="rect">
            <a:avLst/>
          </a:prstGeom>
          <a:gradFill flip="none" rotWithShape="1">
            <a:gsLst>
              <a:gs pos="0">
                <a:srgbClr val="F9327A"/>
              </a:gs>
              <a:gs pos="100000">
                <a:srgbClr val="2C97C9"/>
              </a:gs>
            </a:gsLst>
            <a:lin ang="108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A99FE418-C6E4-4E56-B3A2-28E658357A44}"/>
              </a:ext>
            </a:extLst>
          </p:cNvPr>
          <p:cNvSpPr/>
          <p:nvPr/>
        </p:nvSpPr>
        <p:spPr>
          <a:xfrm rot="16200000" flipV="1">
            <a:off x="8068413" y="2211226"/>
            <a:ext cx="1246235" cy="307780"/>
          </a:xfrm>
          <a:prstGeom prst="rect">
            <a:avLst/>
          </a:prstGeom>
          <a:gradFill flip="none" rotWithShape="1">
            <a:gsLst>
              <a:gs pos="0">
                <a:srgbClr val="69CFB2"/>
              </a:gs>
              <a:gs pos="100000">
                <a:srgbClr val="1B88C9"/>
              </a:gs>
            </a:gsLst>
            <a:lin ang="108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C4E2764-8152-4EE7-B07B-B99901D12429}"/>
              </a:ext>
            </a:extLst>
          </p:cNvPr>
          <p:cNvSpPr/>
          <p:nvPr/>
        </p:nvSpPr>
        <p:spPr>
          <a:xfrm rot="16200000" flipV="1">
            <a:off x="8884170" y="2245415"/>
            <a:ext cx="1288373" cy="289023"/>
          </a:xfrm>
          <a:prstGeom prst="rect">
            <a:avLst/>
          </a:prstGeom>
          <a:gradFill flip="none" rotWithShape="1">
            <a:gsLst>
              <a:gs pos="0">
                <a:srgbClr val="36B658"/>
              </a:gs>
              <a:gs pos="100000">
                <a:srgbClr val="4BB695"/>
              </a:gs>
            </a:gsLst>
            <a:lin ang="108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3F77A95-C85D-4A84-A2CD-1FA3A845D82A}"/>
              </a:ext>
            </a:extLst>
          </p:cNvPr>
          <p:cNvSpPr/>
          <p:nvPr/>
        </p:nvSpPr>
        <p:spPr>
          <a:xfrm rot="16200000" flipV="1">
            <a:off x="2437485" y="2254345"/>
            <a:ext cx="1344063" cy="307779"/>
          </a:xfrm>
          <a:prstGeom prst="rect">
            <a:avLst/>
          </a:prstGeom>
          <a:gradFill flip="none" rotWithShape="1">
            <a:gsLst>
              <a:gs pos="0">
                <a:srgbClr val="A4428C"/>
              </a:gs>
              <a:gs pos="100000">
                <a:srgbClr val="48216F"/>
              </a:gs>
            </a:gsLst>
            <a:lin ang="108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09EF46F5-86EA-4F43-973E-BE189394BDDB}"/>
              </a:ext>
            </a:extLst>
          </p:cNvPr>
          <p:cNvSpPr/>
          <p:nvPr/>
        </p:nvSpPr>
        <p:spPr>
          <a:xfrm rot="16200000" flipV="1">
            <a:off x="1685618" y="2253861"/>
            <a:ext cx="1316602" cy="306368"/>
          </a:xfrm>
          <a:prstGeom prst="rect">
            <a:avLst/>
          </a:prstGeom>
          <a:gradFill flip="none" rotWithShape="1">
            <a:gsLst>
              <a:gs pos="0">
                <a:srgbClr val="4E246F"/>
              </a:gs>
              <a:gs pos="100000">
                <a:srgbClr val="0E5FB6"/>
              </a:gs>
            </a:gsLst>
            <a:lin ang="108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2877CAAF-D4F2-4B11-BBB7-F61747F71579}"/>
              </a:ext>
            </a:extLst>
          </p:cNvPr>
          <p:cNvCxnSpPr>
            <a:cxnSpLocks/>
          </p:cNvCxnSpPr>
          <p:nvPr/>
        </p:nvCxnSpPr>
        <p:spPr>
          <a:xfrm flipH="1">
            <a:off x="3919780" y="3065346"/>
            <a:ext cx="282" cy="20631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ECFE317A-FB29-4953-BA5C-97E7B587B309}"/>
              </a:ext>
            </a:extLst>
          </p:cNvPr>
          <p:cNvCxnSpPr>
            <a:cxnSpLocks/>
          </p:cNvCxnSpPr>
          <p:nvPr/>
        </p:nvCxnSpPr>
        <p:spPr>
          <a:xfrm flipH="1">
            <a:off x="4727570" y="3034113"/>
            <a:ext cx="4956" cy="20943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CEF31516-D050-41E0-A10B-72D9A9E6120D}"/>
              </a:ext>
            </a:extLst>
          </p:cNvPr>
          <p:cNvCxnSpPr>
            <a:cxnSpLocks/>
          </p:cNvCxnSpPr>
          <p:nvPr/>
        </p:nvCxnSpPr>
        <p:spPr>
          <a:xfrm flipH="1">
            <a:off x="5479706" y="3046654"/>
            <a:ext cx="3624" cy="20818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134C28B7-1386-4AAF-B895-978630C42C60}"/>
              </a:ext>
            </a:extLst>
          </p:cNvPr>
          <p:cNvCxnSpPr>
            <a:cxnSpLocks/>
          </p:cNvCxnSpPr>
          <p:nvPr/>
        </p:nvCxnSpPr>
        <p:spPr>
          <a:xfrm flipH="1">
            <a:off x="6298415" y="2988235"/>
            <a:ext cx="19728" cy="214021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BAA37B1E-111E-4128-991D-ACF72CE493CF}"/>
              </a:ext>
            </a:extLst>
          </p:cNvPr>
          <p:cNvCxnSpPr>
            <a:cxnSpLocks/>
          </p:cNvCxnSpPr>
          <p:nvPr/>
        </p:nvCxnSpPr>
        <p:spPr>
          <a:xfrm flipH="1">
            <a:off x="7070348" y="3034113"/>
            <a:ext cx="4956" cy="20943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72A5C044-B6D5-4BE5-969A-64D4F8A9C302}"/>
              </a:ext>
            </a:extLst>
          </p:cNvPr>
          <p:cNvCxnSpPr>
            <a:cxnSpLocks/>
          </p:cNvCxnSpPr>
          <p:nvPr/>
        </p:nvCxnSpPr>
        <p:spPr>
          <a:xfrm flipH="1">
            <a:off x="7876272" y="3034112"/>
            <a:ext cx="3272" cy="21003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2FC8D78D-6FC9-4B27-A2AE-0B5C5D3DD750}"/>
              </a:ext>
            </a:extLst>
          </p:cNvPr>
          <p:cNvCxnSpPr>
            <a:cxnSpLocks/>
          </p:cNvCxnSpPr>
          <p:nvPr/>
        </p:nvCxnSpPr>
        <p:spPr>
          <a:xfrm flipH="1">
            <a:off x="8683981" y="2988235"/>
            <a:ext cx="16878" cy="21461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1706B623-FA8B-4C79-B405-724A3E2AE60C}"/>
              </a:ext>
            </a:extLst>
          </p:cNvPr>
          <p:cNvCxnSpPr>
            <a:cxnSpLocks/>
          </p:cNvCxnSpPr>
          <p:nvPr/>
        </p:nvCxnSpPr>
        <p:spPr>
          <a:xfrm flipH="1">
            <a:off x="9508045" y="3040090"/>
            <a:ext cx="4956" cy="20943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84E6E6DE-B18F-49BC-962D-64A6ED854B43}"/>
              </a:ext>
            </a:extLst>
          </p:cNvPr>
          <p:cNvSpPr txBox="1"/>
          <p:nvPr/>
        </p:nvSpPr>
        <p:spPr>
          <a:xfrm rot="16200000">
            <a:off x="1879387" y="1988379"/>
            <a:ext cx="930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39,66 %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5BE50E0-600E-4FAA-9BAF-01832812CF68}"/>
              </a:ext>
            </a:extLst>
          </p:cNvPr>
          <p:cNvSpPr txBox="1"/>
          <p:nvPr/>
        </p:nvSpPr>
        <p:spPr>
          <a:xfrm rot="16200000">
            <a:off x="2591765" y="1977899"/>
            <a:ext cx="1036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38,90 %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642C0F7-9F3E-4D2F-8B0F-B58C5B0FC277}"/>
              </a:ext>
            </a:extLst>
          </p:cNvPr>
          <p:cNvSpPr txBox="1"/>
          <p:nvPr/>
        </p:nvSpPr>
        <p:spPr>
          <a:xfrm rot="16200000">
            <a:off x="3433128" y="1993230"/>
            <a:ext cx="972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38,14 %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F50E22AA-7BE7-405D-86A1-CE1C3A474A0B}"/>
              </a:ext>
            </a:extLst>
          </p:cNvPr>
          <p:cNvSpPr txBox="1"/>
          <p:nvPr/>
        </p:nvSpPr>
        <p:spPr>
          <a:xfrm rot="16200000">
            <a:off x="4237690" y="1992288"/>
            <a:ext cx="972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37,33 %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C2E1CE2B-556B-419D-99DE-FC17622EBB93}"/>
              </a:ext>
            </a:extLst>
          </p:cNvPr>
          <p:cNvSpPr txBox="1"/>
          <p:nvPr/>
        </p:nvSpPr>
        <p:spPr>
          <a:xfrm rot="16200000">
            <a:off x="5013292" y="1994416"/>
            <a:ext cx="950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37,48 %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6E6092A4-AF27-4841-9483-ED60EF6548E9}"/>
              </a:ext>
            </a:extLst>
          </p:cNvPr>
          <p:cNvSpPr txBox="1"/>
          <p:nvPr/>
        </p:nvSpPr>
        <p:spPr>
          <a:xfrm rot="16200000">
            <a:off x="5870300" y="2009256"/>
            <a:ext cx="853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36,25 %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ABD161F7-5DFE-41F6-8EF3-7EA7DC7CF668}"/>
              </a:ext>
            </a:extLst>
          </p:cNvPr>
          <p:cNvSpPr txBox="1"/>
          <p:nvPr/>
        </p:nvSpPr>
        <p:spPr>
          <a:xfrm rot="16200000">
            <a:off x="6591080" y="1994887"/>
            <a:ext cx="950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37,34 %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E124E7A0-6C4F-43AE-ABEA-88FF493B8824}"/>
              </a:ext>
            </a:extLst>
          </p:cNvPr>
          <p:cNvSpPr txBox="1"/>
          <p:nvPr/>
        </p:nvSpPr>
        <p:spPr>
          <a:xfrm rot="16200000">
            <a:off x="7414319" y="1979199"/>
            <a:ext cx="930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37,51 %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68962605-ABC1-40AA-A7B0-CC16B3F5500A}"/>
              </a:ext>
            </a:extLst>
          </p:cNvPr>
          <p:cNvSpPr txBox="1"/>
          <p:nvPr/>
        </p:nvSpPr>
        <p:spPr>
          <a:xfrm rot="16200000">
            <a:off x="8205493" y="1992288"/>
            <a:ext cx="97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36,73 %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CA44C2CB-7162-48BB-AFB9-DD20D60E6A9D}"/>
              </a:ext>
            </a:extLst>
          </p:cNvPr>
          <p:cNvSpPr txBox="1"/>
          <p:nvPr/>
        </p:nvSpPr>
        <p:spPr>
          <a:xfrm rot="16200000">
            <a:off x="9043776" y="1985707"/>
            <a:ext cx="950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36, 93 %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7898CE9F-041E-4FFB-B966-46ACB30A5A7F}"/>
              </a:ext>
            </a:extLst>
          </p:cNvPr>
          <p:cNvSpPr txBox="1"/>
          <p:nvPr/>
        </p:nvSpPr>
        <p:spPr>
          <a:xfrm>
            <a:off x="2754449" y="5254028"/>
            <a:ext cx="7497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Rok</a:t>
            </a:r>
          </a:p>
          <a:p>
            <a:pPr algn="ctr"/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2015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D66CF46-4273-4ADF-BA8B-A0F35C537626}"/>
              </a:ext>
            </a:extLst>
          </p:cNvPr>
          <p:cNvSpPr txBox="1"/>
          <p:nvPr/>
        </p:nvSpPr>
        <p:spPr>
          <a:xfrm>
            <a:off x="3563646" y="5254028"/>
            <a:ext cx="7497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Rok</a:t>
            </a:r>
          </a:p>
          <a:p>
            <a:pPr algn="ctr"/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2016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2BFC604F-88FB-4BAF-AC89-373693C00E5E}"/>
              </a:ext>
            </a:extLst>
          </p:cNvPr>
          <p:cNvSpPr txBox="1"/>
          <p:nvPr/>
        </p:nvSpPr>
        <p:spPr>
          <a:xfrm>
            <a:off x="4351577" y="5259984"/>
            <a:ext cx="7497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Rok</a:t>
            </a:r>
          </a:p>
          <a:p>
            <a:pPr algn="ctr"/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2017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82DADA2-5711-42EC-A7F9-EC7A330AC90D}"/>
              </a:ext>
            </a:extLst>
          </p:cNvPr>
          <p:cNvSpPr txBox="1"/>
          <p:nvPr/>
        </p:nvSpPr>
        <p:spPr>
          <a:xfrm>
            <a:off x="5129441" y="5260531"/>
            <a:ext cx="7497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Rok</a:t>
            </a:r>
          </a:p>
          <a:p>
            <a:pPr algn="ctr"/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2018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3E78A817-35CA-4932-B994-7518C9F6C8E8}"/>
              </a:ext>
            </a:extLst>
          </p:cNvPr>
          <p:cNvSpPr txBox="1"/>
          <p:nvPr/>
        </p:nvSpPr>
        <p:spPr>
          <a:xfrm>
            <a:off x="5931961" y="5264300"/>
            <a:ext cx="7497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Rok</a:t>
            </a:r>
          </a:p>
          <a:p>
            <a:pPr algn="ctr"/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2019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3C06D363-5AD2-4BDF-A210-EB2FFC2D1773}"/>
              </a:ext>
            </a:extLst>
          </p:cNvPr>
          <p:cNvSpPr txBox="1"/>
          <p:nvPr/>
        </p:nvSpPr>
        <p:spPr>
          <a:xfrm>
            <a:off x="6710388" y="5264300"/>
            <a:ext cx="7497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Rok</a:t>
            </a:r>
          </a:p>
          <a:p>
            <a:pPr algn="ctr"/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2020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8FE91C1A-C200-4560-A88A-2519F6468D27}"/>
              </a:ext>
            </a:extLst>
          </p:cNvPr>
          <p:cNvSpPr txBox="1"/>
          <p:nvPr/>
        </p:nvSpPr>
        <p:spPr>
          <a:xfrm>
            <a:off x="7508952" y="5264300"/>
            <a:ext cx="7497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Rok</a:t>
            </a:r>
          </a:p>
          <a:p>
            <a:pPr algn="ctr"/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2021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13EEE5B1-A8E5-4393-894D-9EDE1D3FD7F5}"/>
              </a:ext>
            </a:extLst>
          </p:cNvPr>
          <p:cNvSpPr txBox="1"/>
          <p:nvPr/>
        </p:nvSpPr>
        <p:spPr>
          <a:xfrm>
            <a:off x="8328782" y="5259623"/>
            <a:ext cx="7497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Rok</a:t>
            </a:r>
          </a:p>
          <a:p>
            <a:pPr algn="ctr"/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2022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4B8770E7-6F5A-4111-8395-BFEBA4CE4997}"/>
              </a:ext>
            </a:extLst>
          </p:cNvPr>
          <p:cNvSpPr txBox="1"/>
          <p:nvPr/>
        </p:nvSpPr>
        <p:spPr>
          <a:xfrm>
            <a:off x="9138545" y="5270803"/>
            <a:ext cx="7497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Rok</a:t>
            </a:r>
          </a:p>
          <a:p>
            <a:pPr algn="ctr"/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2023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D71E2771-81CA-4366-BDD5-3C34F43FB580}"/>
              </a:ext>
            </a:extLst>
          </p:cNvPr>
          <p:cNvSpPr txBox="1"/>
          <p:nvPr/>
        </p:nvSpPr>
        <p:spPr>
          <a:xfrm rot="16200000">
            <a:off x="9268867" y="3742149"/>
            <a:ext cx="1040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chemeClr val="bg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63,07 %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7DCCB8D-DEC3-4249-9DD3-EEF927071F13}"/>
              </a:ext>
            </a:extLst>
          </p:cNvPr>
          <p:cNvSpPr txBox="1"/>
          <p:nvPr/>
        </p:nvSpPr>
        <p:spPr>
          <a:xfrm rot="16200000">
            <a:off x="2033377" y="3731282"/>
            <a:ext cx="1162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chemeClr val="bg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60,34 %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23EDE0E-4775-406D-A65A-33D09135A2D3}"/>
              </a:ext>
            </a:extLst>
          </p:cNvPr>
          <p:cNvCxnSpPr>
            <a:cxnSpLocks/>
          </p:cNvCxnSpPr>
          <p:nvPr/>
        </p:nvCxnSpPr>
        <p:spPr>
          <a:xfrm flipH="1">
            <a:off x="2348163" y="3065347"/>
            <a:ext cx="282" cy="20631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Arrow: Pentagon 85">
            <a:extLst>
              <a:ext uri="{FF2B5EF4-FFF2-40B4-BE49-F238E27FC236}">
                <a16:creationId xmlns:a16="http://schemas.microsoft.com/office/drawing/2014/main" id="{3350A9D8-6767-4A7C-9790-64199656DF84}"/>
              </a:ext>
            </a:extLst>
          </p:cNvPr>
          <p:cNvSpPr/>
          <p:nvPr/>
        </p:nvSpPr>
        <p:spPr>
          <a:xfrm rot="16200000" flipV="1">
            <a:off x="2050114" y="6152354"/>
            <a:ext cx="239881" cy="55819"/>
          </a:xfrm>
          <a:prstGeom prst="homePlate">
            <a:avLst/>
          </a:prstGeom>
          <a:gradFill flip="none" rotWithShape="1">
            <a:gsLst>
              <a:gs pos="0">
                <a:srgbClr val="4E246F"/>
              </a:gs>
              <a:gs pos="100000">
                <a:srgbClr val="0E5FB6"/>
              </a:gs>
            </a:gsLst>
            <a:lin ang="108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7" name="Arrow: Pentagon 86">
            <a:extLst>
              <a:ext uri="{FF2B5EF4-FFF2-40B4-BE49-F238E27FC236}">
                <a16:creationId xmlns:a16="http://schemas.microsoft.com/office/drawing/2014/main" id="{510BA115-28DF-4F8E-ABC3-B8DD76079088}"/>
              </a:ext>
            </a:extLst>
          </p:cNvPr>
          <p:cNvSpPr/>
          <p:nvPr/>
        </p:nvSpPr>
        <p:spPr>
          <a:xfrm rot="16200000">
            <a:off x="2113057" y="6151730"/>
            <a:ext cx="246291" cy="56469"/>
          </a:xfrm>
          <a:prstGeom prst="homePlate">
            <a:avLst/>
          </a:prstGeom>
          <a:gradFill flip="none" rotWithShape="1">
            <a:gsLst>
              <a:gs pos="0">
                <a:srgbClr val="A4428C"/>
              </a:gs>
              <a:gs pos="100000">
                <a:srgbClr val="48216F"/>
              </a:gs>
            </a:gsLst>
            <a:lin ang="108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5" name="Arrow: Pentagon 94">
            <a:extLst>
              <a:ext uri="{FF2B5EF4-FFF2-40B4-BE49-F238E27FC236}">
                <a16:creationId xmlns:a16="http://schemas.microsoft.com/office/drawing/2014/main" id="{0CD73775-390F-4F3C-842D-2F73F1489918}"/>
              </a:ext>
            </a:extLst>
          </p:cNvPr>
          <p:cNvSpPr/>
          <p:nvPr/>
        </p:nvSpPr>
        <p:spPr>
          <a:xfrm rot="16200000" flipV="1">
            <a:off x="2180837" y="6150922"/>
            <a:ext cx="246291" cy="56972"/>
          </a:xfrm>
          <a:prstGeom prst="homePlate">
            <a:avLst/>
          </a:prstGeom>
          <a:gradFill flip="none" rotWithShape="1">
            <a:gsLst>
              <a:gs pos="0">
                <a:srgbClr val="FF5846"/>
              </a:gs>
              <a:gs pos="100000">
                <a:srgbClr val="633A89"/>
              </a:gs>
            </a:gsLst>
            <a:lin ang="108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6" name="Arrow: Pentagon 95">
            <a:extLst>
              <a:ext uri="{FF2B5EF4-FFF2-40B4-BE49-F238E27FC236}">
                <a16:creationId xmlns:a16="http://schemas.microsoft.com/office/drawing/2014/main" id="{E98DF321-671B-4098-A144-3E88B6107D37}"/>
              </a:ext>
            </a:extLst>
          </p:cNvPr>
          <p:cNvSpPr/>
          <p:nvPr/>
        </p:nvSpPr>
        <p:spPr>
          <a:xfrm rot="16200000" flipV="1">
            <a:off x="2252749" y="6154005"/>
            <a:ext cx="237822" cy="54579"/>
          </a:xfrm>
          <a:prstGeom prst="homePlate">
            <a:avLst/>
          </a:prstGeom>
          <a:gradFill flip="none" rotWithShape="1">
            <a:gsLst>
              <a:gs pos="0">
                <a:srgbClr val="FF5846"/>
              </a:gs>
              <a:gs pos="100000">
                <a:srgbClr val="FFB598"/>
              </a:gs>
            </a:gsLst>
            <a:lin ang="108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7" name="Arrow: Pentagon 96">
            <a:extLst>
              <a:ext uri="{FF2B5EF4-FFF2-40B4-BE49-F238E27FC236}">
                <a16:creationId xmlns:a16="http://schemas.microsoft.com/office/drawing/2014/main" id="{078A8851-F26D-4D5B-80C6-B8DE4FD0A0B7}"/>
              </a:ext>
            </a:extLst>
          </p:cNvPr>
          <p:cNvSpPr/>
          <p:nvPr/>
        </p:nvSpPr>
        <p:spPr>
          <a:xfrm rot="16200000">
            <a:off x="2323898" y="6156595"/>
            <a:ext cx="239879" cy="55051"/>
          </a:xfrm>
          <a:prstGeom prst="homePlate">
            <a:avLst/>
          </a:prstGeom>
          <a:gradFill flip="none" rotWithShape="1">
            <a:gsLst>
              <a:gs pos="0">
                <a:srgbClr val="FF5846"/>
              </a:gs>
              <a:gs pos="100000">
                <a:srgbClr val="FDC83C"/>
              </a:gs>
            </a:gsLst>
            <a:lin ang="108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8" name="Arrow: Pentagon 97">
            <a:extLst>
              <a:ext uri="{FF2B5EF4-FFF2-40B4-BE49-F238E27FC236}">
                <a16:creationId xmlns:a16="http://schemas.microsoft.com/office/drawing/2014/main" id="{5A9932B4-3C4C-47BF-A8AD-0A252DC13653}"/>
              </a:ext>
            </a:extLst>
          </p:cNvPr>
          <p:cNvSpPr/>
          <p:nvPr/>
        </p:nvSpPr>
        <p:spPr>
          <a:xfrm rot="16200000" flipV="1">
            <a:off x="2401432" y="6150480"/>
            <a:ext cx="239881" cy="59565"/>
          </a:xfrm>
          <a:prstGeom prst="homePlate">
            <a:avLst/>
          </a:prstGeom>
          <a:gradFill flip="none" rotWithShape="1">
            <a:gsLst>
              <a:gs pos="0">
                <a:srgbClr val="FEB39A"/>
              </a:gs>
              <a:gs pos="100000">
                <a:srgbClr val="FF87D2"/>
              </a:gs>
            </a:gsLst>
            <a:lin ang="108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0" name="Arrow: Pentagon 99">
            <a:extLst>
              <a:ext uri="{FF2B5EF4-FFF2-40B4-BE49-F238E27FC236}">
                <a16:creationId xmlns:a16="http://schemas.microsoft.com/office/drawing/2014/main" id="{474E59B4-DCBA-4856-A2B7-C0B4B355C96B}"/>
              </a:ext>
            </a:extLst>
          </p:cNvPr>
          <p:cNvSpPr/>
          <p:nvPr/>
        </p:nvSpPr>
        <p:spPr>
          <a:xfrm rot="16200000" flipV="1">
            <a:off x="2483765" y="6152897"/>
            <a:ext cx="238622" cy="57138"/>
          </a:xfrm>
          <a:prstGeom prst="homePlate">
            <a:avLst/>
          </a:prstGeom>
          <a:gradFill flip="none" rotWithShape="1">
            <a:gsLst>
              <a:gs pos="0">
                <a:srgbClr val="F9327A"/>
              </a:gs>
              <a:gs pos="100000">
                <a:srgbClr val="C6438B"/>
              </a:gs>
            </a:gsLst>
            <a:lin ang="108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1" name="Arrow: Pentagon 100">
            <a:extLst>
              <a:ext uri="{FF2B5EF4-FFF2-40B4-BE49-F238E27FC236}">
                <a16:creationId xmlns:a16="http://schemas.microsoft.com/office/drawing/2014/main" id="{968ECE9C-786A-468B-98D8-5EA36FFB1888}"/>
              </a:ext>
            </a:extLst>
          </p:cNvPr>
          <p:cNvSpPr/>
          <p:nvPr/>
        </p:nvSpPr>
        <p:spPr>
          <a:xfrm rot="16200000" flipV="1">
            <a:off x="2558174" y="6153611"/>
            <a:ext cx="239174" cy="56717"/>
          </a:xfrm>
          <a:prstGeom prst="homePlate">
            <a:avLst/>
          </a:prstGeom>
          <a:gradFill flip="none" rotWithShape="1">
            <a:gsLst>
              <a:gs pos="0">
                <a:srgbClr val="F9327A"/>
              </a:gs>
              <a:gs pos="100000">
                <a:srgbClr val="2C97C9"/>
              </a:gs>
            </a:gsLst>
            <a:lin ang="108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2" name="Arrow: Pentagon 101">
            <a:extLst>
              <a:ext uri="{FF2B5EF4-FFF2-40B4-BE49-F238E27FC236}">
                <a16:creationId xmlns:a16="http://schemas.microsoft.com/office/drawing/2014/main" id="{616E4C6C-BDE0-45BC-ADA2-E53D38499F26}"/>
              </a:ext>
            </a:extLst>
          </p:cNvPr>
          <p:cNvSpPr/>
          <p:nvPr/>
        </p:nvSpPr>
        <p:spPr>
          <a:xfrm rot="16200000" flipV="1">
            <a:off x="2631385" y="6147900"/>
            <a:ext cx="246293" cy="60827"/>
          </a:xfrm>
          <a:prstGeom prst="homePlate">
            <a:avLst/>
          </a:prstGeom>
          <a:gradFill flip="none" rotWithShape="1">
            <a:gsLst>
              <a:gs pos="0">
                <a:srgbClr val="69CFB2"/>
              </a:gs>
              <a:gs pos="100000">
                <a:srgbClr val="1B88C9"/>
              </a:gs>
            </a:gsLst>
            <a:lin ang="108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3" name="Arrow: Pentagon 102">
            <a:extLst>
              <a:ext uri="{FF2B5EF4-FFF2-40B4-BE49-F238E27FC236}">
                <a16:creationId xmlns:a16="http://schemas.microsoft.com/office/drawing/2014/main" id="{CD6A9D7D-7243-4BFF-AE8C-5E17290628F7}"/>
              </a:ext>
            </a:extLst>
          </p:cNvPr>
          <p:cNvSpPr/>
          <p:nvPr/>
        </p:nvSpPr>
        <p:spPr>
          <a:xfrm rot="16200000" flipV="1">
            <a:off x="2706905" y="6152594"/>
            <a:ext cx="245404" cy="55052"/>
          </a:xfrm>
          <a:prstGeom prst="homePlate">
            <a:avLst/>
          </a:prstGeom>
          <a:gradFill flip="none" rotWithShape="1">
            <a:gsLst>
              <a:gs pos="0">
                <a:srgbClr val="36B658"/>
              </a:gs>
              <a:gs pos="100000">
                <a:srgbClr val="4BB695"/>
              </a:gs>
            </a:gsLst>
            <a:lin ang="108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8349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15AF8EEB-7362-44B3-A29A-EFC21B9BFE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579996"/>
              </p:ext>
            </p:extLst>
          </p:nvPr>
        </p:nvGraphicFramePr>
        <p:xfrm>
          <a:off x="2305198" y="918348"/>
          <a:ext cx="6278347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0CCF049-8101-4364-A8B3-21386CED3107}"/>
              </a:ext>
            </a:extLst>
          </p:cNvPr>
          <p:cNvSpPr txBox="1"/>
          <p:nvPr/>
        </p:nvSpPr>
        <p:spPr>
          <a:xfrm>
            <a:off x="1610497" y="881973"/>
            <a:ext cx="5153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Roboto Medium" panose="02000000000000000000" pitchFamily="2" charset="0"/>
                <a:ea typeface="Roboto Medium" panose="02000000000000000000" pitchFamily="2" charset="0"/>
              </a:rPr>
              <a:t>ČO A V AKEJ VÝŠKE JE MESAČNE ZDAŇOVANÉ</a:t>
            </a:r>
          </a:p>
          <a:p>
            <a:r>
              <a:rPr lang="sk-SK" sz="1400" dirty="0">
                <a:latin typeface="Roboto Thin" panose="02000000000000000000" pitchFamily="2" charset="0"/>
                <a:ea typeface="Roboto Thin" panose="02000000000000000000" pitchFamily="2" charset="0"/>
              </a:rPr>
              <a:t>P</a:t>
            </a:r>
            <a:r>
              <a:rPr lang="pt-BR" sz="1400" dirty="0">
                <a:latin typeface="Roboto Thin" panose="02000000000000000000" pitchFamily="2" charset="0"/>
                <a:ea typeface="Roboto Thin" panose="02000000000000000000" pitchFamily="2" charset="0"/>
              </a:rPr>
              <a:t>repočítané na zamestnanca s priemernou mzdou v roku </a:t>
            </a:r>
            <a:r>
              <a:rPr lang="sk-SK" sz="1400" dirty="0">
                <a:latin typeface="Roboto Thin" panose="02000000000000000000" pitchFamily="2" charset="0"/>
                <a:ea typeface="Roboto Thin" panose="02000000000000000000" pitchFamily="2" charset="0"/>
              </a:rPr>
              <a:t>2023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347E05-4C28-479E-9655-835E98F4CAD8}"/>
              </a:ext>
            </a:extLst>
          </p:cNvPr>
          <p:cNvSpPr txBox="1"/>
          <p:nvPr/>
        </p:nvSpPr>
        <p:spPr>
          <a:xfrm>
            <a:off x="7266164" y="2451591"/>
            <a:ext cx="1619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solidFill>
                  <a:srgbClr val="2088CF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PRÍJEM</a:t>
            </a:r>
          </a:p>
        </p:txBody>
      </p:sp>
      <p:grpSp>
        <p:nvGrpSpPr>
          <p:cNvPr id="79" name="Группа 5">
            <a:extLst>
              <a:ext uri="{FF2B5EF4-FFF2-40B4-BE49-F238E27FC236}">
                <a16:creationId xmlns:a16="http://schemas.microsoft.com/office/drawing/2014/main" id="{35F5B469-2C63-470E-94B3-686848034CB0}"/>
              </a:ext>
            </a:extLst>
          </p:cNvPr>
          <p:cNvGrpSpPr/>
          <p:nvPr/>
        </p:nvGrpSpPr>
        <p:grpSpPr>
          <a:xfrm>
            <a:off x="10389107" y="3980732"/>
            <a:ext cx="1533525" cy="1882775"/>
            <a:chOff x="5489575" y="2371725"/>
            <a:chExt cx="1533525" cy="1882775"/>
          </a:xfrm>
        </p:grpSpPr>
        <p:sp>
          <p:nvSpPr>
            <p:cNvPr id="80" name="Freeform 62">
              <a:extLst>
                <a:ext uri="{FF2B5EF4-FFF2-40B4-BE49-F238E27FC236}">
                  <a16:creationId xmlns:a16="http://schemas.microsoft.com/office/drawing/2014/main" id="{40D8677F-C164-4E86-99A6-91F617E19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0538" y="2371725"/>
              <a:ext cx="1452562" cy="1882775"/>
            </a:xfrm>
            <a:custGeom>
              <a:avLst/>
              <a:gdLst>
                <a:gd name="T0" fmla="*/ 520919 w 145"/>
                <a:gd name="T1" fmla="*/ 1882775 h 186"/>
                <a:gd name="T2" fmla="*/ 0 w 145"/>
                <a:gd name="T3" fmla="*/ 1720816 h 186"/>
                <a:gd name="T4" fmla="*/ 40071 w 145"/>
                <a:gd name="T5" fmla="*/ 1660081 h 186"/>
                <a:gd name="T6" fmla="*/ 520919 w 145"/>
                <a:gd name="T7" fmla="*/ 1801795 h 186"/>
                <a:gd name="T8" fmla="*/ 1372422 w 145"/>
                <a:gd name="T9" fmla="*/ 941387 h 186"/>
                <a:gd name="T10" fmla="*/ 520919 w 145"/>
                <a:gd name="T11" fmla="*/ 80980 h 186"/>
                <a:gd name="T12" fmla="*/ 520919 w 145"/>
                <a:gd name="T13" fmla="*/ 0 h 186"/>
                <a:gd name="T14" fmla="*/ 1452563 w 145"/>
                <a:gd name="T15" fmla="*/ 941387 h 186"/>
                <a:gd name="T16" fmla="*/ 520919 w 145"/>
                <a:gd name="T17" fmla="*/ 1882775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5" h="186">
                  <a:moveTo>
                    <a:pt x="52" y="186"/>
                  </a:moveTo>
                  <a:cubicBezTo>
                    <a:pt x="33" y="186"/>
                    <a:pt x="15" y="181"/>
                    <a:pt x="0" y="170"/>
                  </a:cubicBezTo>
                  <a:cubicBezTo>
                    <a:pt x="4" y="164"/>
                    <a:pt x="4" y="164"/>
                    <a:pt x="4" y="164"/>
                  </a:cubicBezTo>
                  <a:cubicBezTo>
                    <a:pt x="18" y="173"/>
                    <a:pt x="35" y="178"/>
                    <a:pt x="52" y="178"/>
                  </a:cubicBezTo>
                  <a:cubicBezTo>
                    <a:pt x="99" y="178"/>
                    <a:pt x="137" y="140"/>
                    <a:pt x="137" y="93"/>
                  </a:cubicBezTo>
                  <a:cubicBezTo>
                    <a:pt x="137" y="46"/>
                    <a:pt x="99" y="8"/>
                    <a:pt x="52" y="8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104" y="0"/>
                    <a:pt x="145" y="41"/>
                    <a:pt x="145" y="93"/>
                  </a:cubicBezTo>
                  <a:cubicBezTo>
                    <a:pt x="145" y="145"/>
                    <a:pt x="104" y="186"/>
                    <a:pt x="52" y="1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Oval 68">
              <a:extLst>
                <a:ext uri="{FF2B5EF4-FFF2-40B4-BE49-F238E27FC236}">
                  <a16:creationId xmlns:a16="http://schemas.microsoft.com/office/drawing/2014/main" id="{932F1A9D-C31D-439E-B77D-54FCBF89B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9575" y="3971925"/>
              <a:ext cx="180975" cy="1920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0DA1B17B-E66C-427F-A088-1D496967946C}"/>
              </a:ext>
            </a:extLst>
          </p:cNvPr>
          <p:cNvSpPr txBox="1"/>
          <p:nvPr/>
        </p:nvSpPr>
        <p:spPr>
          <a:xfrm>
            <a:off x="3706761" y="5533154"/>
            <a:ext cx="203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solidFill>
                  <a:srgbClr val="5DCEA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SPOTREBA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EEA73CE-654E-4F59-B982-7814D24DF690}"/>
              </a:ext>
            </a:extLst>
          </p:cNvPr>
          <p:cNvSpPr txBox="1"/>
          <p:nvPr/>
        </p:nvSpPr>
        <p:spPr>
          <a:xfrm>
            <a:off x="6216176" y="5243257"/>
            <a:ext cx="1830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solidFill>
                  <a:srgbClr val="FFBB48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MAJETOK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E52F14D-E709-49C6-9DDF-968591B269EB}"/>
              </a:ext>
            </a:extLst>
          </p:cNvPr>
          <p:cNvSpPr txBox="1"/>
          <p:nvPr/>
        </p:nvSpPr>
        <p:spPr>
          <a:xfrm>
            <a:off x="1663568" y="4168371"/>
            <a:ext cx="2365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solidFill>
                  <a:srgbClr val="FF6B59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PODNIKANIE</a:t>
            </a:r>
          </a:p>
        </p:txBody>
      </p:sp>
      <p:sp>
        <p:nvSpPr>
          <p:cNvPr id="106" name="Flowchart: Connector 105">
            <a:extLst>
              <a:ext uri="{FF2B5EF4-FFF2-40B4-BE49-F238E27FC236}">
                <a16:creationId xmlns:a16="http://schemas.microsoft.com/office/drawing/2014/main" id="{704D7BD3-E8DA-4F12-8F6A-E2E2AD0D37B9}"/>
              </a:ext>
            </a:extLst>
          </p:cNvPr>
          <p:cNvSpPr/>
          <p:nvPr/>
        </p:nvSpPr>
        <p:spPr>
          <a:xfrm>
            <a:off x="5886988" y="3069652"/>
            <a:ext cx="177299" cy="177299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8" name="Flowchart: Connector 107">
            <a:extLst>
              <a:ext uri="{FF2B5EF4-FFF2-40B4-BE49-F238E27FC236}">
                <a16:creationId xmlns:a16="http://schemas.microsoft.com/office/drawing/2014/main" id="{49FDEF83-03FD-4EB8-84F7-CB2EF17A807C}"/>
              </a:ext>
            </a:extLst>
          </p:cNvPr>
          <p:cNvSpPr/>
          <p:nvPr/>
        </p:nvSpPr>
        <p:spPr>
          <a:xfrm>
            <a:off x="9804278" y="3934939"/>
            <a:ext cx="113350" cy="11335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4FED1A-6783-4EC4-B0DD-B271081E8CAA}"/>
              </a:ext>
            </a:extLst>
          </p:cNvPr>
          <p:cNvSpPr txBox="1"/>
          <p:nvPr/>
        </p:nvSpPr>
        <p:spPr>
          <a:xfrm>
            <a:off x="7131332" y="2904018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71,93 % / </a:t>
            </a:r>
            <a:r>
              <a:rPr lang="sk-SK" dirty="0">
                <a:solidFill>
                  <a:srgbClr val="2088CF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914,90 €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E691203-1733-48CA-AE62-9F4DC13A8556}"/>
              </a:ext>
            </a:extLst>
          </p:cNvPr>
          <p:cNvSpPr txBox="1"/>
          <p:nvPr/>
        </p:nvSpPr>
        <p:spPr>
          <a:xfrm>
            <a:off x="6244722" y="5639942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2,14 % / </a:t>
            </a:r>
            <a:r>
              <a:rPr lang="sk-SK" dirty="0">
                <a:solidFill>
                  <a:srgbClr val="FFBB48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27,27 €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559725F-5F89-4E5C-A7C6-FAFAE0075C42}"/>
              </a:ext>
            </a:extLst>
          </p:cNvPr>
          <p:cNvSpPr txBox="1"/>
          <p:nvPr/>
        </p:nvSpPr>
        <p:spPr>
          <a:xfrm>
            <a:off x="3739564" y="5920168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23,89 % / </a:t>
            </a:r>
            <a:r>
              <a:rPr lang="sk-SK" dirty="0">
                <a:solidFill>
                  <a:srgbClr val="5DCEA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303,84 €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53BD972-6E37-4011-B628-7545F18A6449}"/>
              </a:ext>
            </a:extLst>
          </p:cNvPr>
          <p:cNvSpPr txBox="1"/>
          <p:nvPr/>
        </p:nvSpPr>
        <p:spPr>
          <a:xfrm>
            <a:off x="1985089" y="4598005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2,03 % / </a:t>
            </a:r>
            <a:r>
              <a:rPr lang="sk-SK" dirty="0">
                <a:solidFill>
                  <a:srgbClr val="FF6B59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25,87 €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1E7437AD-BFC5-44BA-85E8-8CABC759C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35" y="6120162"/>
            <a:ext cx="779352" cy="28195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C664687-D130-4AF3-9F1E-1F4E20E4D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991" y="5519292"/>
            <a:ext cx="1420645" cy="51791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CAA8775-13DE-40B3-B8D1-BE18BEBA11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991" y="6104834"/>
            <a:ext cx="744982" cy="28195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941AD9D-BE51-4546-995C-7F29D71FE9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995" y="6485077"/>
            <a:ext cx="728207" cy="15556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3FEE6C5-BF70-4091-9B9F-C19F8B7818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313" y="6336924"/>
            <a:ext cx="1024884" cy="4601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391685-3E12-4BD4-A2F9-34584B64F021}"/>
              </a:ext>
            </a:extLst>
          </p:cNvPr>
          <p:cNvSpPr txBox="1"/>
          <p:nvPr/>
        </p:nvSpPr>
        <p:spPr>
          <a:xfrm>
            <a:off x="1736187" y="6442135"/>
            <a:ext cx="8194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Percentuálne hodnoty zodpovedajú podielom na celkovom </a:t>
            </a:r>
            <a:r>
              <a:rPr lang="sk-SK" sz="14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daňovom bremene.</a:t>
            </a:r>
            <a:endParaRPr lang="sk-SK" sz="1400" dirty="0">
              <a:solidFill>
                <a:schemeClr val="bg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AD7FBE0-7981-4A58-9E98-0CC6881DDD23}"/>
              </a:ext>
            </a:extLst>
          </p:cNvPr>
          <p:cNvSpPr/>
          <p:nvPr/>
        </p:nvSpPr>
        <p:spPr>
          <a:xfrm>
            <a:off x="3756197" y="1995692"/>
            <a:ext cx="3384827" cy="3384827"/>
          </a:xfrm>
          <a:prstGeom prst="ellipse">
            <a:avLst/>
          </a:prstGeom>
          <a:noFill/>
          <a:ln w="101600">
            <a:gradFill>
              <a:gsLst>
                <a:gs pos="0">
                  <a:srgbClr val="C8438B"/>
                </a:gs>
                <a:gs pos="100000">
                  <a:srgbClr val="F8357D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9" name="Freeform 67">
            <a:extLst>
              <a:ext uri="{FF2B5EF4-FFF2-40B4-BE49-F238E27FC236}">
                <a16:creationId xmlns:a16="http://schemas.microsoft.com/office/drawing/2014/main" id="{124C1ECD-ED35-4241-9794-B5E372721E38}"/>
              </a:ext>
            </a:extLst>
          </p:cNvPr>
          <p:cNvSpPr>
            <a:spLocks/>
          </p:cNvSpPr>
          <p:nvPr/>
        </p:nvSpPr>
        <p:spPr bwMode="auto">
          <a:xfrm>
            <a:off x="304552" y="3025074"/>
            <a:ext cx="3626883" cy="266453"/>
          </a:xfrm>
          <a:custGeom>
            <a:avLst/>
            <a:gdLst>
              <a:gd name="T0" fmla="*/ 2346325 w 1908"/>
              <a:gd name="T1" fmla="*/ 571500 h 360"/>
              <a:gd name="T2" fmla="*/ 0 w 1908"/>
              <a:gd name="T3" fmla="*/ 571500 h 360"/>
              <a:gd name="T4" fmla="*/ 0 w 1908"/>
              <a:gd name="T5" fmla="*/ 541338 h 360"/>
              <a:gd name="T6" fmla="*/ 2330450 w 1908"/>
              <a:gd name="T7" fmla="*/ 541338 h 360"/>
              <a:gd name="T8" fmla="*/ 3014663 w 1908"/>
              <a:gd name="T9" fmla="*/ 0 h 360"/>
              <a:gd name="T10" fmla="*/ 3028950 w 1908"/>
              <a:gd name="T11" fmla="*/ 23813 h 360"/>
              <a:gd name="T12" fmla="*/ 2346325 w 1908"/>
              <a:gd name="T13" fmla="*/ 571500 h 3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08" h="360">
                <a:moveTo>
                  <a:pt x="1478" y="360"/>
                </a:moveTo>
                <a:lnTo>
                  <a:pt x="0" y="360"/>
                </a:lnTo>
                <a:lnTo>
                  <a:pt x="0" y="341"/>
                </a:lnTo>
                <a:lnTo>
                  <a:pt x="1468" y="341"/>
                </a:lnTo>
                <a:lnTo>
                  <a:pt x="1899" y="0"/>
                </a:lnTo>
                <a:lnTo>
                  <a:pt x="1908" y="15"/>
                </a:lnTo>
                <a:lnTo>
                  <a:pt x="1478" y="360"/>
                </a:lnTo>
                <a:close/>
              </a:path>
            </a:pathLst>
          </a:custGeom>
          <a:solidFill>
            <a:srgbClr val="D4438B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F94145-F7E5-405E-96BE-A1F32C4AA5BD}"/>
              </a:ext>
            </a:extLst>
          </p:cNvPr>
          <p:cNvSpPr txBox="1"/>
          <p:nvPr/>
        </p:nvSpPr>
        <p:spPr>
          <a:xfrm>
            <a:off x="214278" y="2913256"/>
            <a:ext cx="287771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>
                <a:solidFill>
                  <a:srgbClr val="DC42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CELKOVÉ DAŇOVÉ BREMENO</a:t>
            </a:r>
          </a:p>
          <a:p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09363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" name="Chart 105">
            <a:extLst>
              <a:ext uri="{FF2B5EF4-FFF2-40B4-BE49-F238E27FC236}">
                <a16:creationId xmlns:a16="http://schemas.microsoft.com/office/drawing/2014/main" id="{ADC13330-4EB2-4D4E-8A52-8DB938BECE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5949594"/>
              </p:ext>
            </p:extLst>
          </p:nvPr>
        </p:nvGraphicFramePr>
        <p:xfrm>
          <a:off x="5667436" y="1169290"/>
          <a:ext cx="2071982" cy="1730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8" name="Chart 77">
            <a:extLst>
              <a:ext uri="{FF2B5EF4-FFF2-40B4-BE49-F238E27FC236}">
                <a16:creationId xmlns:a16="http://schemas.microsoft.com/office/drawing/2014/main" id="{940CFE47-B339-4C98-8EDB-E7411FAFA0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7009972"/>
              </p:ext>
            </p:extLst>
          </p:nvPr>
        </p:nvGraphicFramePr>
        <p:xfrm>
          <a:off x="1119033" y="1935121"/>
          <a:ext cx="9260958" cy="3428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id="{BCEDEDB1-39E7-491C-87DC-AEEE8CB2D4BA}"/>
              </a:ext>
            </a:extLst>
          </p:cNvPr>
          <p:cNvSpPr txBox="1"/>
          <p:nvPr/>
        </p:nvSpPr>
        <p:spPr>
          <a:xfrm>
            <a:off x="1785352" y="547115"/>
            <a:ext cx="983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Roboto Medium" panose="02000000000000000000" pitchFamily="2" charset="0"/>
                <a:ea typeface="Roboto Medium" panose="02000000000000000000" pitchFamily="2" charset="0"/>
              </a:rPr>
              <a:t>DAŇOVÉ BREMENO ZAMESTNANCA S PRIEMERNOU MZDOU </a:t>
            </a:r>
          </a:p>
          <a:p>
            <a:r>
              <a:rPr lang="sk-SK" dirty="0">
                <a:latin typeface="Roboto Medium" panose="02000000000000000000" pitchFamily="2" charset="0"/>
                <a:ea typeface="Roboto Medium" panose="02000000000000000000" pitchFamily="2" charset="0"/>
              </a:rPr>
              <a:t>K PRIEMERNÝM MZDOVÝM NÁKLADOM NA SLOVENSKU V ROKU 2023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B18C474-6814-434D-B930-0762972BFACC}"/>
              </a:ext>
            </a:extLst>
          </p:cNvPr>
          <p:cNvCxnSpPr>
            <a:cxnSpLocks/>
          </p:cNvCxnSpPr>
          <p:nvPr/>
        </p:nvCxnSpPr>
        <p:spPr>
          <a:xfrm>
            <a:off x="1228852" y="5039409"/>
            <a:ext cx="8877168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A4F0B4A0-434A-4E96-A895-01361E1CBF2C}"/>
              </a:ext>
            </a:extLst>
          </p:cNvPr>
          <p:cNvSpPr txBox="1"/>
          <p:nvPr/>
        </p:nvSpPr>
        <p:spPr>
          <a:xfrm>
            <a:off x="2133099" y="5459453"/>
            <a:ext cx="6895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MZDOVÉ NÁKLADY ZAMESTNANCA S PRIEMERNOU MZDOU</a:t>
            </a: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30B56C4E-A925-4ECB-B61B-CC2C34D38A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35" y="6120162"/>
            <a:ext cx="779352" cy="281955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865D4F69-8AC0-463A-9980-D92F98266F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991" y="5519292"/>
            <a:ext cx="1420645" cy="517910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BD9CF999-E5B1-445C-996F-BBCCCBD8E7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991" y="6104834"/>
            <a:ext cx="744982" cy="281955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D25D7E00-D404-4094-8838-7C16DF6C64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995" y="6485077"/>
            <a:ext cx="728207" cy="155565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383AE83D-5FD0-4393-94B0-3DF253E8DD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313" y="6336924"/>
            <a:ext cx="1024884" cy="46011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6AD8C87-7952-4E56-8A29-C47235E846E8}"/>
              </a:ext>
            </a:extLst>
          </p:cNvPr>
          <p:cNvSpPr txBox="1"/>
          <p:nvPr/>
        </p:nvSpPr>
        <p:spPr>
          <a:xfrm flipH="1">
            <a:off x="2336267" y="1802068"/>
            <a:ext cx="1695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n w="0"/>
                <a:solidFill>
                  <a:srgbClr val="255CB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Príjmové dane</a:t>
            </a:r>
          </a:p>
          <a:p>
            <a:pPr algn="ctr"/>
            <a:r>
              <a:rPr lang="sk-SK" dirty="0">
                <a:ln w="0"/>
                <a:solidFill>
                  <a:srgbClr val="255CB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45,37 %</a:t>
            </a:r>
            <a:endParaRPr lang="en-US" dirty="0">
              <a:ln w="0"/>
              <a:solidFill>
                <a:srgbClr val="255CB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E388396-46B0-4AF6-A404-2828B7E20929}"/>
              </a:ext>
            </a:extLst>
          </p:cNvPr>
          <p:cNvSpPr txBox="1"/>
          <p:nvPr/>
        </p:nvSpPr>
        <p:spPr>
          <a:xfrm flipH="1">
            <a:off x="4725954" y="1814019"/>
            <a:ext cx="199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n w="0"/>
                <a:solidFill>
                  <a:srgbClr val="FE98C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Dane zo spotreby</a:t>
            </a:r>
          </a:p>
          <a:p>
            <a:pPr algn="ctr"/>
            <a:r>
              <a:rPr lang="sk-SK" dirty="0">
                <a:ln w="0"/>
                <a:solidFill>
                  <a:srgbClr val="FE98C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15,07 %</a:t>
            </a:r>
            <a:endParaRPr lang="en-US" dirty="0">
              <a:ln w="0"/>
              <a:solidFill>
                <a:srgbClr val="FE98C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13A1E7F-1320-4CCD-908C-C601D739F31A}"/>
              </a:ext>
            </a:extLst>
          </p:cNvPr>
          <p:cNvSpPr txBox="1"/>
          <p:nvPr/>
        </p:nvSpPr>
        <p:spPr>
          <a:xfrm flipH="1">
            <a:off x="6937701" y="1823514"/>
            <a:ext cx="2142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n w="0"/>
                <a:solidFill>
                  <a:srgbClr val="48B6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Zostatok peňazí</a:t>
            </a:r>
          </a:p>
          <a:p>
            <a:pPr algn="ctr"/>
            <a:r>
              <a:rPr lang="sk-SK" dirty="0">
                <a:ln w="0"/>
                <a:solidFill>
                  <a:srgbClr val="48B6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36,93 %</a:t>
            </a:r>
            <a:endParaRPr lang="en-US" dirty="0">
              <a:ln w="0"/>
              <a:solidFill>
                <a:srgbClr val="48B6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50399C5-13DA-48C5-A967-88494DA04851}"/>
              </a:ext>
            </a:extLst>
          </p:cNvPr>
          <p:cNvSpPr/>
          <p:nvPr/>
        </p:nvSpPr>
        <p:spPr>
          <a:xfrm>
            <a:off x="4444372" y="3594076"/>
            <a:ext cx="12802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>
                <a:ln w="0"/>
                <a:solidFill>
                  <a:srgbClr val="EC546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Majetkové</a:t>
            </a:r>
          </a:p>
          <a:p>
            <a:pPr algn="ctr"/>
            <a:r>
              <a:rPr lang="sk-SK" dirty="0">
                <a:ln w="0"/>
                <a:solidFill>
                  <a:srgbClr val="EC546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dane</a:t>
            </a:r>
          </a:p>
          <a:p>
            <a:pPr algn="ctr"/>
            <a:r>
              <a:rPr lang="sk-SK" dirty="0">
                <a:ln w="0"/>
                <a:solidFill>
                  <a:srgbClr val="EC546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1,35 %</a:t>
            </a:r>
            <a:endParaRPr lang="en-US" dirty="0">
              <a:ln w="0"/>
              <a:solidFill>
                <a:srgbClr val="EC546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CE3D800-8664-43C4-9A4A-B932373E1D14}"/>
              </a:ext>
            </a:extLst>
          </p:cNvPr>
          <p:cNvSpPr/>
          <p:nvPr/>
        </p:nvSpPr>
        <p:spPr>
          <a:xfrm>
            <a:off x="5724583" y="3581657"/>
            <a:ext cx="17944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>
                <a:ln w="0"/>
                <a:solidFill>
                  <a:srgbClr val="FF9F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Podnikateľské</a:t>
            </a:r>
          </a:p>
          <a:p>
            <a:pPr algn="ctr"/>
            <a:r>
              <a:rPr lang="sk-SK" dirty="0">
                <a:ln w="0"/>
                <a:solidFill>
                  <a:srgbClr val="FF9F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dane</a:t>
            </a:r>
          </a:p>
          <a:p>
            <a:pPr algn="ctr"/>
            <a:r>
              <a:rPr lang="sk-SK" dirty="0">
                <a:ln w="0"/>
                <a:solidFill>
                  <a:srgbClr val="FF9F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1,28 %</a:t>
            </a:r>
            <a:endParaRPr lang="en-US" dirty="0">
              <a:ln w="0"/>
              <a:solidFill>
                <a:srgbClr val="FF9F4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C70D6EA9-9AFA-4729-8CC5-640A050EEE73}"/>
              </a:ext>
            </a:extLst>
          </p:cNvPr>
          <p:cNvSpPr/>
          <p:nvPr/>
        </p:nvSpPr>
        <p:spPr>
          <a:xfrm>
            <a:off x="6257488" y="2517331"/>
            <a:ext cx="3621328" cy="1017356"/>
          </a:xfrm>
          <a:prstGeom prst="homePlate">
            <a:avLst/>
          </a:prstGeom>
          <a:gradFill flip="none" rotWithShape="1">
            <a:gsLst>
              <a:gs pos="0">
                <a:srgbClr val="36B658"/>
              </a:gs>
              <a:gs pos="100000">
                <a:srgbClr val="4BB695"/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3B1490A2-3481-4150-B8F1-D9D1CECF46F9}"/>
              </a:ext>
            </a:extLst>
          </p:cNvPr>
          <p:cNvSpPr/>
          <p:nvPr/>
        </p:nvSpPr>
        <p:spPr>
          <a:xfrm>
            <a:off x="5852224" y="2508945"/>
            <a:ext cx="1245184" cy="1027365"/>
          </a:xfrm>
          <a:prstGeom prst="homePlate">
            <a:avLst/>
          </a:prstGeom>
          <a:gradFill flip="none" rotWithShape="1">
            <a:gsLst>
              <a:gs pos="0">
                <a:srgbClr val="FF5846"/>
              </a:gs>
              <a:gs pos="100000">
                <a:srgbClr val="FDC83C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65DFD234-6CCE-411C-8D6E-F50FC8AB004A}"/>
              </a:ext>
            </a:extLst>
          </p:cNvPr>
          <p:cNvSpPr/>
          <p:nvPr/>
        </p:nvSpPr>
        <p:spPr>
          <a:xfrm>
            <a:off x="5206897" y="2507321"/>
            <a:ext cx="1620834" cy="1027365"/>
          </a:xfrm>
          <a:prstGeom prst="homePlate">
            <a:avLst/>
          </a:prstGeom>
          <a:gradFill flip="none" rotWithShape="1">
            <a:gsLst>
              <a:gs pos="0">
                <a:srgbClr val="FEB39A"/>
              </a:gs>
              <a:gs pos="100000">
                <a:srgbClr val="FF87D2"/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42C950AD-4D7A-40E2-9CF0-FA6495D70B86}"/>
              </a:ext>
            </a:extLst>
          </p:cNvPr>
          <p:cNvSpPr/>
          <p:nvPr/>
        </p:nvSpPr>
        <p:spPr>
          <a:xfrm>
            <a:off x="4402357" y="2507790"/>
            <a:ext cx="1322226" cy="1027365"/>
          </a:xfrm>
          <a:prstGeom prst="homePlate">
            <a:avLst/>
          </a:prstGeom>
          <a:gradFill flip="none" rotWithShape="1">
            <a:gsLst>
              <a:gs pos="0">
                <a:srgbClr val="FF5846"/>
              </a:gs>
              <a:gs pos="100000">
                <a:srgbClr val="633A89"/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E38033A9-F909-4E24-BB48-18A4AC823326}"/>
              </a:ext>
            </a:extLst>
          </p:cNvPr>
          <p:cNvSpPr/>
          <p:nvPr/>
        </p:nvSpPr>
        <p:spPr>
          <a:xfrm>
            <a:off x="1199898" y="2507789"/>
            <a:ext cx="4253049" cy="1027365"/>
          </a:xfrm>
          <a:prstGeom prst="homePlate">
            <a:avLst/>
          </a:prstGeom>
          <a:gradFill flip="none" rotWithShape="1">
            <a:gsLst>
              <a:gs pos="0">
                <a:srgbClr val="4E246F"/>
              </a:gs>
              <a:gs pos="100000">
                <a:srgbClr val="0E5FB6"/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50717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40C0D6B4-E744-4B40-BED2-11A7ECDB87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8767297"/>
              </p:ext>
            </p:extLst>
          </p:nvPr>
        </p:nvGraphicFramePr>
        <p:xfrm>
          <a:off x="2701022" y="1859074"/>
          <a:ext cx="5438971" cy="3625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BF5B8D0-30EB-442B-AA8A-70948B8A9AFA}"/>
              </a:ext>
            </a:extLst>
          </p:cNvPr>
          <p:cNvSpPr txBox="1"/>
          <p:nvPr/>
        </p:nvSpPr>
        <p:spPr>
          <a:xfrm>
            <a:off x="2057436" y="1828000"/>
            <a:ext cx="18453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Zostatok peňazí</a:t>
            </a:r>
          </a:p>
          <a:p>
            <a:pPr algn="r"/>
            <a:r>
              <a:rPr lang="sk-SK" dirty="0">
                <a:solidFill>
                  <a:srgbClr val="3DB66C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36,93 %</a:t>
            </a:r>
          </a:p>
          <a:p>
            <a:pPr algn="r"/>
            <a:r>
              <a:rPr lang="sk-SK" dirty="0">
                <a:solidFill>
                  <a:srgbClr val="3DB66C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744,65 €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534B56-EA2D-48A6-84A8-38AC024F6461}"/>
              </a:ext>
            </a:extLst>
          </p:cNvPr>
          <p:cNvSpPr txBox="1"/>
          <p:nvPr/>
        </p:nvSpPr>
        <p:spPr>
          <a:xfrm>
            <a:off x="7268186" y="2504770"/>
            <a:ext cx="3143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Sociálne a zdravotné odvody</a:t>
            </a:r>
          </a:p>
          <a:p>
            <a:r>
              <a:rPr lang="sk-SK" dirty="0">
                <a:solidFill>
                  <a:srgbClr val="1B5EB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34,46 %</a:t>
            </a:r>
          </a:p>
          <a:p>
            <a:r>
              <a:rPr lang="sk-SK" dirty="0">
                <a:solidFill>
                  <a:srgbClr val="1B5EB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694,98 €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B251F0-E2B4-42D3-9790-E3767957EE9D}"/>
              </a:ext>
            </a:extLst>
          </p:cNvPr>
          <p:cNvSpPr txBox="1"/>
          <p:nvPr/>
        </p:nvSpPr>
        <p:spPr>
          <a:xfrm>
            <a:off x="4610142" y="5552785"/>
            <a:ext cx="1082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DPH</a:t>
            </a:r>
          </a:p>
          <a:p>
            <a:r>
              <a:rPr lang="sk-SK" dirty="0">
                <a:solidFill>
                  <a:srgbClr val="FDC73D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8,42 %</a:t>
            </a:r>
          </a:p>
          <a:p>
            <a:r>
              <a:rPr lang="sk-SK" dirty="0">
                <a:solidFill>
                  <a:srgbClr val="FDC73D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169,74 €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2E951F-2129-4565-BAF4-6D0C73F8B2AC}"/>
              </a:ext>
            </a:extLst>
          </p:cNvPr>
          <p:cNvSpPr txBox="1"/>
          <p:nvPr/>
        </p:nvSpPr>
        <p:spPr>
          <a:xfrm>
            <a:off x="2432520" y="4220879"/>
            <a:ext cx="1082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Iné dane</a:t>
            </a:r>
          </a:p>
          <a:p>
            <a:pPr algn="r"/>
            <a:r>
              <a:rPr lang="sk-SK" dirty="0">
                <a:solidFill>
                  <a:srgbClr val="38A2C8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9,71 %</a:t>
            </a:r>
          </a:p>
          <a:p>
            <a:pPr algn="r"/>
            <a:r>
              <a:rPr lang="sk-SK" dirty="0">
                <a:solidFill>
                  <a:srgbClr val="38A2C8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195,81 €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1BB800-07D2-4F25-AFD1-27E285C34C62}"/>
              </a:ext>
            </a:extLst>
          </p:cNvPr>
          <p:cNvSpPr txBox="1"/>
          <p:nvPr/>
        </p:nvSpPr>
        <p:spPr>
          <a:xfrm>
            <a:off x="2521312" y="5188990"/>
            <a:ext cx="18133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Spotrebné dane</a:t>
            </a:r>
          </a:p>
          <a:p>
            <a:pPr algn="r"/>
            <a:r>
              <a:rPr lang="sk-SK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(podľa zákona)</a:t>
            </a:r>
          </a:p>
          <a:p>
            <a:pPr algn="r"/>
            <a:r>
              <a:rPr lang="sk-SK" dirty="0">
                <a:solidFill>
                  <a:srgbClr val="FF94D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3,01 %</a:t>
            </a:r>
          </a:p>
          <a:p>
            <a:pPr algn="r"/>
            <a:r>
              <a:rPr lang="sk-SK" dirty="0">
                <a:solidFill>
                  <a:srgbClr val="FF94D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60,73 €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C1B306-CF85-416E-8E27-E52B2E497279}"/>
              </a:ext>
            </a:extLst>
          </p:cNvPr>
          <p:cNvSpPr txBox="1"/>
          <p:nvPr/>
        </p:nvSpPr>
        <p:spPr>
          <a:xfrm>
            <a:off x="5863145" y="5485978"/>
            <a:ext cx="32480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Daň z príjmov fyzických osôb </a:t>
            </a:r>
          </a:p>
          <a:p>
            <a:r>
              <a:rPr lang="sk-SK" dirty="0">
                <a:solidFill>
                  <a:srgbClr val="C84D8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7,47 %</a:t>
            </a:r>
          </a:p>
          <a:p>
            <a:r>
              <a:rPr lang="sk-SK" dirty="0">
                <a:solidFill>
                  <a:srgbClr val="C84D8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150,62 €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9B96F8-0240-403B-9BCD-E3A71374F0D5}"/>
              </a:ext>
            </a:extLst>
          </p:cNvPr>
          <p:cNvSpPr txBox="1"/>
          <p:nvPr/>
        </p:nvSpPr>
        <p:spPr>
          <a:xfrm>
            <a:off x="2193925" y="395058"/>
            <a:ext cx="98361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Roboto Medium" panose="02000000000000000000" pitchFamily="2" charset="0"/>
                <a:ea typeface="Roboto Medium" panose="02000000000000000000" pitchFamily="2" charset="0"/>
              </a:rPr>
              <a:t>DAŇOVÉ BREMENO ZAMESTNANCA S PRIEMERNOU MZDOU </a:t>
            </a:r>
          </a:p>
          <a:p>
            <a:r>
              <a:rPr lang="sk-SK" dirty="0">
                <a:latin typeface="Roboto Medium" panose="02000000000000000000" pitchFamily="2" charset="0"/>
                <a:ea typeface="Roboto Medium" panose="02000000000000000000" pitchFamily="2" charset="0"/>
              </a:rPr>
              <a:t>K PRIEMERNÝM MZDOVÝM NÁKLADOM NA SLOVENSKU V ROKU 2023</a:t>
            </a:r>
          </a:p>
          <a:p>
            <a:r>
              <a:rPr lang="sk-SK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(podľa aktuálneho právneho stavu)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ACB75DF0-B24F-4838-A17C-3867B31A00B6}"/>
              </a:ext>
            </a:extLst>
          </p:cNvPr>
          <p:cNvSpPr/>
          <p:nvPr/>
        </p:nvSpPr>
        <p:spPr>
          <a:xfrm rot="2326235">
            <a:off x="3614557" y="1872708"/>
            <a:ext cx="3640231" cy="3640231"/>
          </a:xfrm>
          <a:prstGeom prst="arc">
            <a:avLst>
              <a:gd name="adj1" fmla="val 7619266"/>
              <a:gd name="adj2" fmla="val 15864584"/>
            </a:avLst>
          </a:prstGeom>
          <a:ln w="76200">
            <a:gradFill>
              <a:gsLst>
                <a:gs pos="0">
                  <a:srgbClr val="3DB66C"/>
                </a:gs>
                <a:gs pos="100000">
                  <a:srgbClr val="3DB66C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B56E9970-E329-4785-83F5-6D759C80E887}"/>
              </a:ext>
            </a:extLst>
          </p:cNvPr>
          <p:cNvSpPr/>
          <p:nvPr/>
        </p:nvSpPr>
        <p:spPr>
          <a:xfrm rot="2377505">
            <a:off x="3584081" y="1867937"/>
            <a:ext cx="3640231" cy="3640231"/>
          </a:xfrm>
          <a:prstGeom prst="arc">
            <a:avLst>
              <a:gd name="adj1" fmla="val 15988874"/>
              <a:gd name="adj2" fmla="val 7390273"/>
            </a:avLst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lstStyle/>
          <a:p>
            <a:pPr algn="ctr"/>
            <a:endParaRPr lang="sk-SK" dirty="0"/>
          </a:p>
        </p:txBody>
      </p:sp>
      <p:sp>
        <p:nvSpPr>
          <p:cNvPr id="44" name="Freeform 67">
            <a:extLst>
              <a:ext uri="{FF2B5EF4-FFF2-40B4-BE49-F238E27FC236}">
                <a16:creationId xmlns:a16="http://schemas.microsoft.com/office/drawing/2014/main" id="{D8D1526A-784D-4E30-99DC-36ED5A170AA7}"/>
              </a:ext>
            </a:extLst>
          </p:cNvPr>
          <p:cNvSpPr>
            <a:spLocks/>
          </p:cNvSpPr>
          <p:nvPr/>
        </p:nvSpPr>
        <p:spPr bwMode="auto">
          <a:xfrm>
            <a:off x="0" y="3630651"/>
            <a:ext cx="3626883" cy="266453"/>
          </a:xfrm>
          <a:custGeom>
            <a:avLst/>
            <a:gdLst>
              <a:gd name="T0" fmla="*/ 2346325 w 1908"/>
              <a:gd name="T1" fmla="*/ 571500 h 360"/>
              <a:gd name="T2" fmla="*/ 0 w 1908"/>
              <a:gd name="T3" fmla="*/ 571500 h 360"/>
              <a:gd name="T4" fmla="*/ 0 w 1908"/>
              <a:gd name="T5" fmla="*/ 541338 h 360"/>
              <a:gd name="T6" fmla="*/ 2330450 w 1908"/>
              <a:gd name="T7" fmla="*/ 541338 h 360"/>
              <a:gd name="T8" fmla="*/ 3014663 w 1908"/>
              <a:gd name="T9" fmla="*/ 0 h 360"/>
              <a:gd name="T10" fmla="*/ 3028950 w 1908"/>
              <a:gd name="T11" fmla="*/ 23813 h 360"/>
              <a:gd name="T12" fmla="*/ 2346325 w 1908"/>
              <a:gd name="T13" fmla="*/ 571500 h 3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08" h="360">
                <a:moveTo>
                  <a:pt x="1478" y="360"/>
                </a:moveTo>
                <a:lnTo>
                  <a:pt x="0" y="360"/>
                </a:lnTo>
                <a:lnTo>
                  <a:pt x="0" y="341"/>
                </a:lnTo>
                <a:lnTo>
                  <a:pt x="1468" y="341"/>
                </a:lnTo>
                <a:lnTo>
                  <a:pt x="1899" y="0"/>
                </a:lnTo>
                <a:lnTo>
                  <a:pt x="1908" y="15"/>
                </a:lnTo>
                <a:lnTo>
                  <a:pt x="1478" y="360"/>
                </a:lnTo>
                <a:close/>
              </a:path>
            </a:pathLst>
          </a:custGeom>
          <a:solidFill>
            <a:srgbClr val="3DB66C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58" name="Freeform 68">
            <a:extLst>
              <a:ext uri="{FF2B5EF4-FFF2-40B4-BE49-F238E27FC236}">
                <a16:creationId xmlns:a16="http://schemas.microsoft.com/office/drawing/2014/main" id="{D95B41A2-3673-4934-8554-37C9FDCB8094}"/>
              </a:ext>
            </a:extLst>
          </p:cNvPr>
          <p:cNvSpPr>
            <a:spLocks/>
          </p:cNvSpPr>
          <p:nvPr/>
        </p:nvSpPr>
        <p:spPr bwMode="auto">
          <a:xfrm>
            <a:off x="6787846" y="4857914"/>
            <a:ext cx="4814909" cy="266453"/>
          </a:xfrm>
          <a:custGeom>
            <a:avLst/>
            <a:gdLst>
              <a:gd name="T0" fmla="*/ 690563 w 1966"/>
              <a:gd name="T1" fmla="*/ 569912 h 359"/>
              <a:gd name="T2" fmla="*/ 3121025 w 1966"/>
              <a:gd name="T3" fmla="*/ 569912 h 359"/>
              <a:gd name="T4" fmla="*/ 3121025 w 1966"/>
              <a:gd name="T5" fmla="*/ 539750 h 359"/>
              <a:gd name="T6" fmla="*/ 698500 w 1966"/>
              <a:gd name="T7" fmla="*/ 539750 h 359"/>
              <a:gd name="T8" fmla="*/ 15875 w 1966"/>
              <a:gd name="T9" fmla="*/ 0 h 359"/>
              <a:gd name="T10" fmla="*/ 0 w 1966"/>
              <a:gd name="T11" fmla="*/ 22225 h 359"/>
              <a:gd name="T12" fmla="*/ 690563 w 1966"/>
              <a:gd name="T13" fmla="*/ 569912 h 3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66" h="359">
                <a:moveTo>
                  <a:pt x="435" y="359"/>
                </a:moveTo>
                <a:lnTo>
                  <a:pt x="1966" y="359"/>
                </a:lnTo>
                <a:lnTo>
                  <a:pt x="1966" y="340"/>
                </a:lnTo>
                <a:lnTo>
                  <a:pt x="440" y="340"/>
                </a:lnTo>
                <a:lnTo>
                  <a:pt x="10" y="0"/>
                </a:lnTo>
                <a:lnTo>
                  <a:pt x="0" y="14"/>
                </a:lnTo>
                <a:lnTo>
                  <a:pt x="435" y="35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0BC6DD-5677-4C02-BCB4-E9C6C06B5825}"/>
              </a:ext>
            </a:extLst>
          </p:cNvPr>
          <p:cNvSpPr txBox="1"/>
          <p:nvPr/>
        </p:nvSpPr>
        <p:spPr>
          <a:xfrm>
            <a:off x="7857373" y="4756687"/>
            <a:ext cx="321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CELKOVÉ DAŇOVÉ BREMENO</a:t>
            </a:r>
          </a:p>
          <a:p>
            <a:endParaRPr lang="sk-SK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5EE352A-A106-4AFC-AE49-D994807ADBCE}"/>
              </a:ext>
            </a:extLst>
          </p:cNvPr>
          <p:cNvSpPr txBox="1"/>
          <p:nvPr/>
        </p:nvSpPr>
        <p:spPr>
          <a:xfrm>
            <a:off x="494022" y="3529767"/>
            <a:ext cx="2180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3DB66C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ZOSTATOK PEŇAZÍ</a:t>
            </a:r>
          </a:p>
          <a:p>
            <a:endParaRPr lang="sk-SK" b="1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DD6B3D90-4CDA-48BB-A60C-B9E45B8F9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35" y="6120162"/>
            <a:ext cx="779352" cy="28195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4DC4F8C1-7F76-4E30-9938-E1F435C8E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991" y="5519292"/>
            <a:ext cx="1420645" cy="51791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A330163-CD73-4098-9894-7119B43532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991" y="6104834"/>
            <a:ext cx="744982" cy="28195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25D5B7C-823E-4457-A64B-48713A069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995" y="6485077"/>
            <a:ext cx="728207" cy="15556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E5A3728-6315-43F5-90B6-C880CC55F2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313" y="6336924"/>
            <a:ext cx="1024884" cy="46011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07EEFA1-0AD3-40F9-B017-3AB5CE798347}"/>
              </a:ext>
            </a:extLst>
          </p:cNvPr>
          <p:cNvSpPr/>
          <p:nvPr/>
        </p:nvSpPr>
        <p:spPr>
          <a:xfrm>
            <a:off x="3500348" y="3974551"/>
            <a:ext cx="257456" cy="2574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1BB58C3-DB27-4F87-94C9-8915B801BA77}"/>
              </a:ext>
            </a:extLst>
          </p:cNvPr>
          <p:cNvSpPr/>
          <p:nvPr/>
        </p:nvSpPr>
        <p:spPr>
          <a:xfrm>
            <a:off x="6265523" y="1995764"/>
            <a:ext cx="257456" cy="2574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889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CE74218-DF52-479A-816E-A32BDAB17ABF}"/>
              </a:ext>
            </a:extLst>
          </p:cNvPr>
          <p:cNvSpPr/>
          <p:nvPr/>
        </p:nvSpPr>
        <p:spPr>
          <a:xfrm>
            <a:off x="884202" y="1510040"/>
            <a:ext cx="7868127" cy="32648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68" name="Chart 67">
            <a:extLst>
              <a:ext uri="{FF2B5EF4-FFF2-40B4-BE49-F238E27FC236}">
                <a16:creationId xmlns:a16="http://schemas.microsoft.com/office/drawing/2014/main" id="{60D0F093-A705-4302-80D5-5A141512E4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6055944"/>
              </p:ext>
            </p:extLst>
          </p:nvPr>
        </p:nvGraphicFramePr>
        <p:xfrm>
          <a:off x="132851" y="1207345"/>
          <a:ext cx="8888650" cy="3686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" name="Rectangle 66">
            <a:extLst>
              <a:ext uri="{FF2B5EF4-FFF2-40B4-BE49-F238E27FC236}">
                <a16:creationId xmlns:a16="http://schemas.microsoft.com/office/drawing/2014/main" id="{A031B107-9751-452D-9455-372C102D70AB}"/>
              </a:ext>
            </a:extLst>
          </p:cNvPr>
          <p:cNvSpPr/>
          <p:nvPr/>
        </p:nvSpPr>
        <p:spPr>
          <a:xfrm>
            <a:off x="884202" y="5910568"/>
            <a:ext cx="7868127" cy="3693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D403241-9B56-4EC2-8119-B19633DC8676}"/>
              </a:ext>
            </a:extLst>
          </p:cNvPr>
          <p:cNvSpPr/>
          <p:nvPr/>
        </p:nvSpPr>
        <p:spPr>
          <a:xfrm>
            <a:off x="884202" y="5416712"/>
            <a:ext cx="7868127" cy="3693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82E4AF-1FA7-4ACE-AF62-57AFFF51DF9A}"/>
              </a:ext>
            </a:extLst>
          </p:cNvPr>
          <p:cNvSpPr txBox="1"/>
          <p:nvPr/>
        </p:nvSpPr>
        <p:spPr>
          <a:xfrm>
            <a:off x="366612" y="539856"/>
            <a:ext cx="8488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Roboto Medium" panose="02000000000000000000" pitchFamily="2" charset="0"/>
                <a:ea typeface="Roboto Medium" panose="02000000000000000000" pitchFamily="2" charset="0"/>
              </a:rPr>
              <a:t>KOMU A KOĽKO MESAČNE PLATÍME NA DANIACH V EKONOMICKEJ PODSTATE</a:t>
            </a:r>
          </a:p>
          <a:p>
            <a:r>
              <a:rPr lang="sk-SK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P</a:t>
            </a:r>
            <a:r>
              <a:rPr lang="pt-BR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repočítané na zamestnanca s priemernou mzdou v roku 20</a:t>
            </a:r>
            <a:r>
              <a:rPr lang="sk-SK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900B58-C6C1-4C87-8603-3E4C16B4FC19}"/>
              </a:ext>
            </a:extLst>
          </p:cNvPr>
          <p:cNvSpPr txBox="1"/>
          <p:nvPr/>
        </p:nvSpPr>
        <p:spPr>
          <a:xfrm>
            <a:off x="913055" y="5027731"/>
            <a:ext cx="1096775" cy="1812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>
                <a:solidFill>
                  <a:srgbClr val="3952A6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ŠTÁTU</a:t>
            </a:r>
          </a:p>
          <a:p>
            <a:pPr algn="ctr">
              <a:lnSpc>
                <a:spcPct val="150000"/>
              </a:lnSpc>
            </a:pPr>
            <a:r>
              <a:rPr lang="sk-SK" b="1" dirty="0">
                <a:solidFill>
                  <a:srgbClr val="3952A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994,45 €</a:t>
            </a:r>
          </a:p>
          <a:p>
            <a:pPr algn="ctr">
              <a:lnSpc>
                <a:spcPct val="200000"/>
              </a:lnSpc>
            </a:pPr>
            <a:r>
              <a:rPr lang="sk-SK" b="1" dirty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78,19 %</a:t>
            </a:r>
          </a:p>
          <a:p>
            <a:pPr algn="ctr">
              <a:lnSpc>
                <a:spcPct val="200000"/>
              </a:lnSpc>
            </a:pPr>
            <a:endParaRPr lang="sk-SK" b="1" dirty="0">
              <a:solidFill>
                <a:srgbClr val="3952A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F341F78-88EA-4524-8C6E-D0B6561E6C36}"/>
              </a:ext>
            </a:extLst>
          </p:cNvPr>
          <p:cNvCxnSpPr/>
          <p:nvPr/>
        </p:nvCxnSpPr>
        <p:spPr>
          <a:xfrm>
            <a:off x="10380569" y="5724253"/>
            <a:ext cx="982374" cy="0"/>
          </a:xfrm>
          <a:prstGeom prst="line">
            <a:avLst/>
          </a:prstGeom>
          <a:ln>
            <a:solidFill>
              <a:srgbClr val="A46A6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F271FCA3-A190-4500-AD34-C3565ABEB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35" y="6120162"/>
            <a:ext cx="779352" cy="28195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3A4161A-6BD2-413B-959B-7FEA61163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991" y="5519292"/>
            <a:ext cx="1420645" cy="51791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EF29A2E-2EB3-4FC0-9031-43218A881F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991" y="6104834"/>
            <a:ext cx="744982" cy="28195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288401E-4801-4641-9E0F-152567260F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995" y="6485077"/>
            <a:ext cx="728207" cy="15556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7CF80A2-02FF-4977-A12C-F438C3271C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313" y="6336924"/>
            <a:ext cx="1024884" cy="460118"/>
          </a:xfrm>
          <a:prstGeom prst="rect">
            <a:avLst/>
          </a:prstGeom>
        </p:spPr>
      </p:pic>
      <p:sp>
        <p:nvSpPr>
          <p:cNvPr id="42" name="Arrow: Pentagon 41">
            <a:extLst>
              <a:ext uri="{FF2B5EF4-FFF2-40B4-BE49-F238E27FC236}">
                <a16:creationId xmlns:a16="http://schemas.microsoft.com/office/drawing/2014/main" id="{602ED3B4-B9B2-48C9-91EB-7F19026CF88B}"/>
              </a:ext>
            </a:extLst>
          </p:cNvPr>
          <p:cNvSpPr/>
          <p:nvPr/>
        </p:nvSpPr>
        <p:spPr>
          <a:xfrm rot="16200000">
            <a:off x="8003054" y="4199601"/>
            <a:ext cx="133220" cy="1017356"/>
          </a:xfrm>
          <a:prstGeom prst="homePlate">
            <a:avLst/>
          </a:prstGeom>
          <a:gradFill flip="none" rotWithShape="1">
            <a:gsLst>
              <a:gs pos="0">
                <a:srgbClr val="36B658"/>
              </a:gs>
              <a:gs pos="100000">
                <a:srgbClr val="4BB695"/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3" name="Arrow: Pentagon 42">
            <a:extLst>
              <a:ext uri="{FF2B5EF4-FFF2-40B4-BE49-F238E27FC236}">
                <a16:creationId xmlns:a16="http://schemas.microsoft.com/office/drawing/2014/main" id="{57CBBB72-1810-440D-81B9-0D87EEF6E7BA}"/>
              </a:ext>
            </a:extLst>
          </p:cNvPr>
          <p:cNvSpPr/>
          <p:nvPr/>
        </p:nvSpPr>
        <p:spPr>
          <a:xfrm rot="16200000">
            <a:off x="6337844" y="4166477"/>
            <a:ext cx="198905" cy="1027365"/>
          </a:xfrm>
          <a:prstGeom prst="homePlate">
            <a:avLst/>
          </a:prstGeom>
          <a:gradFill flip="none" rotWithShape="1">
            <a:gsLst>
              <a:gs pos="0">
                <a:srgbClr val="FF5846"/>
              </a:gs>
              <a:gs pos="100000">
                <a:srgbClr val="FDC83C"/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9" name="Arrow: Pentagon 48">
            <a:extLst>
              <a:ext uri="{FF2B5EF4-FFF2-40B4-BE49-F238E27FC236}">
                <a16:creationId xmlns:a16="http://schemas.microsoft.com/office/drawing/2014/main" id="{35DB0E49-E3F2-42E9-A2ED-B3D93FFF4427}"/>
              </a:ext>
            </a:extLst>
          </p:cNvPr>
          <p:cNvSpPr/>
          <p:nvPr/>
        </p:nvSpPr>
        <p:spPr>
          <a:xfrm rot="16200000">
            <a:off x="4645557" y="4116888"/>
            <a:ext cx="308734" cy="1027365"/>
          </a:xfrm>
          <a:prstGeom prst="homePlate">
            <a:avLst/>
          </a:prstGeom>
          <a:gradFill flip="none" rotWithShape="1">
            <a:gsLst>
              <a:gs pos="0">
                <a:srgbClr val="FEB39A"/>
              </a:gs>
              <a:gs pos="100000">
                <a:srgbClr val="FF87D2"/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2" name="Arrow: Pentagon 51">
            <a:extLst>
              <a:ext uri="{FF2B5EF4-FFF2-40B4-BE49-F238E27FC236}">
                <a16:creationId xmlns:a16="http://schemas.microsoft.com/office/drawing/2014/main" id="{4FF3D68C-46EB-4AF0-92B3-F020809E9754}"/>
              </a:ext>
            </a:extLst>
          </p:cNvPr>
          <p:cNvSpPr/>
          <p:nvPr/>
        </p:nvSpPr>
        <p:spPr>
          <a:xfrm rot="16200000">
            <a:off x="2929804" y="4038509"/>
            <a:ext cx="465491" cy="1027365"/>
          </a:xfrm>
          <a:prstGeom prst="homePlate">
            <a:avLst/>
          </a:prstGeom>
          <a:gradFill flip="none" rotWithShape="1">
            <a:gsLst>
              <a:gs pos="0">
                <a:srgbClr val="FF5846"/>
              </a:gs>
              <a:gs pos="100000">
                <a:srgbClr val="633A89"/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3" name="Arrow: Pentagon 52">
            <a:extLst>
              <a:ext uri="{FF2B5EF4-FFF2-40B4-BE49-F238E27FC236}">
                <a16:creationId xmlns:a16="http://schemas.microsoft.com/office/drawing/2014/main" id="{D281BBE2-90B7-4159-A0FE-A8FEF3A09D3B}"/>
              </a:ext>
            </a:extLst>
          </p:cNvPr>
          <p:cNvSpPr/>
          <p:nvPr/>
        </p:nvSpPr>
        <p:spPr>
          <a:xfrm rot="16200000">
            <a:off x="243052" y="2989131"/>
            <a:ext cx="2564250" cy="1027365"/>
          </a:xfrm>
          <a:prstGeom prst="homePlate">
            <a:avLst/>
          </a:prstGeom>
          <a:gradFill flip="none" rotWithShape="1">
            <a:gsLst>
              <a:gs pos="0">
                <a:srgbClr val="4E246F"/>
              </a:gs>
              <a:gs pos="100000">
                <a:srgbClr val="0E5FB6"/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A03E3C2-B692-4E39-BA4B-0C7216AEAAAD}"/>
              </a:ext>
            </a:extLst>
          </p:cNvPr>
          <p:cNvSpPr txBox="1"/>
          <p:nvPr/>
        </p:nvSpPr>
        <p:spPr>
          <a:xfrm>
            <a:off x="2550428" y="5039868"/>
            <a:ext cx="1096774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>
                <a:solidFill>
                  <a:srgbClr val="EA546B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OBCIAM</a:t>
            </a:r>
          </a:p>
          <a:p>
            <a:pPr algn="ctr">
              <a:lnSpc>
                <a:spcPct val="150000"/>
              </a:lnSpc>
            </a:pPr>
            <a:r>
              <a:rPr lang="sk-SK" b="1" dirty="0">
                <a:solidFill>
                  <a:srgbClr val="EA54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127,16 €</a:t>
            </a:r>
          </a:p>
          <a:p>
            <a:pPr algn="ctr">
              <a:lnSpc>
                <a:spcPct val="200000"/>
              </a:lnSpc>
            </a:pPr>
            <a:r>
              <a:rPr lang="sk-SK" b="1" dirty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10,00 %</a:t>
            </a:r>
          </a:p>
          <a:p>
            <a:pPr algn="ctr"/>
            <a:endParaRPr lang="sk-SK" b="1" dirty="0">
              <a:solidFill>
                <a:srgbClr val="EA546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6352095-08EB-421C-BF99-8D63CB3E80FD}"/>
              </a:ext>
            </a:extLst>
          </p:cNvPr>
          <p:cNvSpPr txBox="1"/>
          <p:nvPr/>
        </p:nvSpPr>
        <p:spPr>
          <a:xfrm>
            <a:off x="3753219" y="4762869"/>
            <a:ext cx="2013693" cy="20890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>
                <a:solidFill>
                  <a:srgbClr val="FF8ED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SÚKROMNÝM</a:t>
            </a:r>
          </a:p>
          <a:p>
            <a:r>
              <a:rPr lang="sk-SK" b="1" dirty="0">
                <a:solidFill>
                  <a:srgbClr val="FF8ED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SPOLOČNOSTIAM</a:t>
            </a:r>
            <a:endParaRPr lang="sk-SK" b="1" dirty="0">
              <a:solidFill>
                <a:srgbClr val="EA546B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sk-SK" b="1" dirty="0">
                <a:solidFill>
                  <a:srgbClr val="FF97C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107,32 €</a:t>
            </a:r>
          </a:p>
          <a:p>
            <a:pPr algn="ctr">
              <a:lnSpc>
                <a:spcPct val="200000"/>
              </a:lnSpc>
            </a:pPr>
            <a:r>
              <a:rPr lang="sk-SK" b="1" dirty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8,44 %</a:t>
            </a:r>
          </a:p>
          <a:p>
            <a:pPr algn="ctr">
              <a:lnSpc>
                <a:spcPct val="200000"/>
              </a:lnSpc>
            </a:pPr>
            <a:endParaRPr lang="sk-SK" b="1" dirty="0">
              <a:solidFill>
                <a:srgbClr val="FF97C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A395548-7DBB-4D84-AA76-593CF2818739}"/>
              </a:ext>
            </a:extLst>
          </p:cNvPr>
          <p:cNvSpPr txBox="1"/>
          <p:nvPr/>
        </p:nvSpPr>
        <p:spPr>
          <a:xfrm>
            <a:off x="5896097" y="5027731"/>
            <a:ext cx="963725" cy="1812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>
                <a:solidFill>
                  <a:srgbClr val="FFA344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VÚC</a:t>
            </a:r>
            <a:endParaRPr lang="sk-SK" dirty="0">
              <a:solidFill>
                <a:srgbClr val="FFA344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sk-SK" b="1" dirty="0">
                <a:solidFill>
                  <a:srgbClr val="FF9A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42,49 €</a:t>
            </a:r>
          </a:p>
          <a:p>
            <a:pPr algn="ctr">
              <a:lnSpc>
                <a:spcPct val="200000"/>
              </a:lnSpc>
            </a:pPr>
            <a:r>
              <a:rPr lang="sk-SK" b="1" dirty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3,34 %</a:t>
            </a:r>
          </a:p>
          <a:p>
            <a:pPr algn="ctr">
              <a:lnSpc>
                <a:spcPct val="200000"/>
              </a:lnSpc>
            </a:pPr>
            <a:endParaRPr lang="sk-SK" b="1" dirty="0">
              <a:solidFill>
                <a:srgbClr val="FF9A4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2A1FF88-F24F-42F9-BA7F-D1F1450CF04D}"/>
              </a:ext>
            </a:extLst>
          </p:cNvPr>
          <p:cNvSpPr txBox="1"/>
          <p:nvPr/>
        </p:nvSpPr>
        <p:spPr>
          <a:xfrm>
            <a:off x="7589839" y="5027731"/>
            <a:ext cx="830677" cy="1812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>
                <a:solidFill>
                  <a:srgbClr val="49B68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EÚ</a:t>
            </a:r>
            <a:endParaRPr lang="sk-SK" dirty="0">
              <a:solidFill>
                <a:srgbClr val="49B68F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sk-SK" b="1" dirty="0">
                <a:solidFill>
                  <a:srgbClr val="49B6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0,45 €</a:t>
            </a:r>
          </a:p>
          <a:p>
            <a:pPr algn="ctr">
              <a:lnSpc>
                <a:spcPct val="200000"/>
              </a:lnSpc>
            </a:pPr>
            <a:r>
              <a:rPr lang="sk-SK" b="1" dirty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0,04 %</a:t>
            </a:r>
          </a:p>
          <a:p>
            <a:pPr algn="ctr">
              <a:lnSpc>
                <a:spcPct val="200000"/>
              </a:lnSpc>
            </a:pPr>
            <a:endParaRPr lang="sk-SK" b="1" dirty="0">
              <a:solidFill>
                <a:srgbClr val="49B68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4781FC-9E79-4625-BFEE-DEAB2E307033}"/>
              </a:ext>
            </a:extLst>
          </p:cNvPr>
          <p:cNvSpPr txBox="1"/>
          <p:nvPr/>
        </p:nvSpPr>
        <p:spPr>
          <a:xfrm>
            <a:off x="8747823" y="5429177"/>
            <a:ext cx="130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Roboto Medium" panose="02000000000000000000" pitchFamily="2" charset="0"/>
                <a:ea typeface="Roboto Medium" panose="02000000000000000000" pitchFamily="2" charset="0"/>
              </a:rPr>
              <a:t>1 271,87€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71349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63061</TotalTime>
  <Words>451</Words>
  <Application>Microsoft Office PowerPoint</Application>
  <PresentationFormat>Widescreen</PresentationFormat>
  <Paragraphs>156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Roboto</vt:lpstr>
      <vt:lpstr>Roboto Light</vt:lpstr>
      <vt:lpstr>Roboto Medium</vt:lpstr>
      <vt:lpstr>Roboto Thin</vt:lpstr>
      <vt:lpstr>Swis721 Blk BT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Johny_RN_1</dc:creator>
  <cp:lastModifiedBy>Johny_RN_1</cp:lastModifiedBy>
  <cp:revision>358</cp:revision>
  <dcterms:created xsi:type="dcterms:W3CDTF">2018-08-13T14:54:34Z</dcterms:created>
  <dcterms:modified xsi:type="dcterms:W3CDTF">2024-08-19T13:09:50Z</dcterms:modified>
</cp:coreProperties>
</file>