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olors6.xml" ContentType="application/vnd.ms-office.chartcolor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0" r:id="rId3"/>
    <p:sldId id="259" r:id="rId4"/>
    <p:sldId id="268" r:id="rId5"/>
    <p:sldId id="276" r:id="rId6"/>
    <p:sldId id="271" r:id="rId7"/>
    <p:sldId id="272" r:id="rId8"/>
    <p:sldId id="274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98B8B"/>
    <a:srgbClr val="E47272"/>
    <a:srgbClr val="DF5757"/>
    <a:srgbClr val="EC9E9E"/>
    <a:srgbClr val="6A8985"/>
    <a:srgbClr val="BBB1AC"/>
    <a:srgbClr val="9B755E"/>
    <a:srgbClr val="F59AA6"/>
    <a:srgbClr val="B17AA1"/>
    <a:srgbClr val="ECC84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Pracovn__h_rok_programu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Pracovn__h_rok_programu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Pracovn__h_rok_programu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Pracovn__h_rok_programu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Pracovn__h_rok_programu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Pracovn__h_rok_programu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6.7721982528280461E-2"/>
          <c:y val="5.1399032373917283E-2"/>
          <c:w val="0.92942044963381665"/>
          <c:h val="0.9172632500648303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0-A7A7-4F96-92D6-2655137F31A8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2-A7A7-4F96-92D6-2655137F31A8}"/>
            </c:ext>
          </c:extLst>
        </c:ser>
        <c:dLbls>
          <c:showVal val="1"/>
        </c:dLbls>
        <c:overlap val="100"/>
        <c:axId val="162754560"/>
        <c:axId val="162756096"/>
      </c:barChart>
      <c:catAx>
        <c:axId val="162754560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62756096"/>
        <c:crosses val="autoZero"/>
        <c:auto val="1"/>
        <c:lblAlgn val="ctr"/>
        <c:lblOffset val="100"/>
      </c:catAx>
      <c:valAx>
        <c:axId val="1627560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627545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/>
      <c:doughnutChart>
        <c:varyColors val="1"/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>
        <c:manualLayout>
          <c:layoutTarget val="inner"/>
          <c:xMode val="edge"/>
          <c:yMode val="edge"/>
          <c:x val="2.8846691670559352E-2"/>
          <c:y val="0.88519435467003438"/>
          <c:w val="0.93330474901574778"/>
          <c:h val="1.4777553451144194E-2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1AA086"/>
            </a:solidFill>
            <a:ln>
              <a:noFill/>
            </a:ln>
            <a:effectLst/>
          </c:spPr>
          <c:dPt>
            <c:idx val="0"/>
            <c:spPr>
              <a:solidFill>
                <a:schemeClr val="bg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61D-40C4-80FA-B0D3EEDB0B95}"/>
              </c:ext>
            </c:extLst>
          </c:dPt>
          <c:cat>
            <c:strRef>
              <c:f>Sheet1!$A$2:$A$6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61D-40C4-80FA-B0D3EEDB0B95}"/>
            </c:ext>
          </c:extLst>
        </c:ser>
        <c:gapWidth val="200"/>
        <c:overlap val="100"/>
        <c:axId val="172994560"/>
        <c:axId val="172996096"/>
      </c:barChart>
      <c:catAx>
        <c:axId val="172994560"/>
        <c:scaling>
          <c:orientation val="minMax"/>
        </c:scaling>
        <c:delete val="1"/>
        <c:axPos val="l"/>
        <c:numFmt formatCode="General" sourceLinked="1"/>
        <c:tickLblPos val="none"/>
        <c:crossAx val="172996096"/>
        <c:crosses val="autoZero"/>
        <c:auto val="1"/>
        <c:lblAlgn val="ctr"/>
        <c:lblOffset val="100"/>
      </c:catAx>
      <c:valAx>
        <c:axId val="172996096"/>
        <c:scaling>
          <c:orientation val="minMax"/>
        </c:scaling>
        <c:axPos val="b"/>
        <c:numFmt formatCode="0%" sourceLinked="1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randon Grotesque Light" panose="020B0303020203060202" pitchFamily="34" charset="-18"/>
                <a:ea typeface="+mn-ea"/>
                <a:cs typeface="+mn-cs"/>
              </a:defRPr>
            </a:pPr>
            <a:endParaRPr lang="sk-SK"/>
          </a:p>
        </c:txPr>
        <c:crossAx val="1729945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spPr>
              <a:solidFill>
                <a:srgbClr val="DF5757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DB-4CFB-8B45-1181029FD265}"/>
              </c:ext>
            </c:extLst>
          </c:dPt>
          <c:dPt>
            <c:idx val="1"/>
            <c:spPr>
              <a:solidFill>
                <a:srgbClr val="F59AA6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DB-4CFB-8B45-1181029FD265}"/>
              </c:ext>
            </c:extLst>
          </c:dPt>
          <c:dPt>
            <c:idx val="2"/>
            <c:spPr>
              <a:solidFill>
                <a:srgbClr val="B17AA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2DB-4CFB-8B45-1181029FD265}"/>
              </c:ext>
            </c:extLst>
          </c:dPt>
          <c:dPt>
            <c:idx val="3"/>
            <c:spPr>
              <a:solidFill>
                <a:srgbClr val="76B7B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2DB-4CFB-8B45-1181029FD265}"/>
              </c:ext>
            </c:extLst>
          </c:dPt>
          <c:dPt>
            <c:idx val="4"/>
            <c:spPr>
              <a:solidFill>
                <a:srgbClr val="59A14E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A2DB-4CFB-8B45-1181029FD265}"/>
              </c:ext>
            </c:extLst>
          </c:dPt>
          <c:dPt>
            <c:idx val="5"/>
            <c:spPr>
              <a:solidFill>
                <a:srgbClr val="F28E29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2DB-4CFB-8B45-1181029FD265}"/>
              </c:ext>
            </c:extLst>
          </c:dPt>
          <c:cat>
            <c:strRef>
              <c:f>Sheet1!$A$2:$A$7</c:f>
              <c:strCache>
                <c:ptCount val="6"/>
                <c:pt idx="0">
                  <c:v>socialne a zdravotne</c:v>
                </c:pt>
                <c:pt idx="1">
                  <c:v>dan z prijmov</c:v>
                </c:pt>
                <c:pt idx="2">
                  <c:v>DPH</c:v>
                </c:pt>
                <c:pt idx="3">
                  <c:v>zostatok penazi</c:v>
                </c:pt>
                <c:pt idx="4">
                  <c:v>ine dane</c:v>
                </c:pt>
                <c:pt idx="5">
                  <c:v>spo </c:v>
                </c:pt>
              </c:strCache>
            </c:strRef>
          </c:cat>
          <c:val>
            <c:numRef>
              <c:f>Sheet1!$B$2:$B$7</c:f>
              <c:numCache>
                <c:formatCode>0.00</c:formatCode>
                <c:ptCount val="6"/>
                <c:pt idx="0">
                  <c:v>34.51</c:v>
                </c:pt>
                <c:pt idx="1">
                  <c:v>7.3199999999999985</c:v>
                </c:pt>
                <c:pt idx="2">
                  <c:v>8.27</c:v>
                </c:pt>
                <c:pt idx="3" formatCode="General">
                  <c:v>36.56</c:v>
                </c:pt>
                <c:pt idx="4" formatCode="General">
                  <c:v>10.47</c:v>
                </c:pt>
                <c:pt idx="5" formatCode="General">
                  <c:v>2.8699999999999997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2DB-4CFB-8B45-1181029FD265}"/>
            </c:ext>
          </c:extLst>
        </c:ser>
        <c:firstSliceAng val="81"/>
      </c:pie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k-SK"/>
  <c:chart>
    <c:autoTitleDeleted val="1"/>
    <c:view3D>
      <c:rotX val="30"/>
      <c:rotY val="251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460787369669118"/>
          <c:y val="0.24012755555555557"/>
          <c:w val="0.77274877093140382"/>
          <c:h val="0.7583306579078816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76B7B1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74F-4B9F-AA2B-1B03080CF176}"/>
              </c:ext>
            </c:extLst>
          </c:dPt>
          <c:dPt>
            <c:idx val="1"/>
            <c:spPr>
              <a:solidFill>
                <a:srgbClr val="DF5757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74F-4B9F-AA2B-1B03080CF176}"/>
              </c:ext>
            </c:extLst>
          </c:dPt>
          <c:dPt>
            <c:idx val="2"/>
            <c:spPr>
              <a:solidFill>
                <a:srgbClr val="B17AA1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74F-4B9F-AA2B-1B03080CF176}"/>
              </c:ext>
            </c:extLst>
          </c:dPt>
          <c:dPt>
            <c:idx val="3"/>
            <c:spPr>
              <a:solidFill>
                <a:srgbClr val="F28E29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74F-4B9F-AA2B-1B03080CF176}"/>
              </c:ext>
            </c:extLst>
          </c:dPt>
          <c:dPt>
            <c:idx val="4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74F-4B9F-AA2B-1B03080CF176}"/>
              </c:ext>
            </c:extLst>
          </c:dPt>
          <c:cat>
            <c:strRef>
              <c:f>Sheet1!$A$2:$A$6</c:f>
              <c:strCache>
                <c:ptCount val="4"/>
                <c:pt idx="0">
                  <c:v>prijem</c:v>
                </c:pt>
                <c:pt idx="1">
                  <c:v>m</c:v>
                </c:pt>
                <c:pt idx="2">
                  <c:v>s</c:v>
                </c:pt>
                <c:pt idx="3">
                  <c:v>pod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72.86999999999999</c:v>
                </c:pt>
                <c:pt idx="1">
                  <c:v>2.2400000000000002</c:v>
                </c:pt>
                <c:pt idx="2">
                  <c:v>22.939999999999994</c:v>
                </c:pt>
                <c:pt idx="3">
                  <c:v>1.9500000000000004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74F-4B9F-AA2B-1B03080CF176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k-SK"/>
  <c:chart>
    <c:autoTitleDeleted val="1"/>
    <c:plotArea>
      <c:layout>
        <c:manualLayout>
          <c:layoutTarget val="inner"/>
          <c:xMode val="edge"/>
          <c:yMode val="edge"/>
          <c:x val="6.3435617332215824E-2"/>
          <c:y val="4.7954075194463763E-2"/>
          <c:w val="0.92942044963381665"/>
          <c:h val="0.9172632500648303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Sheet1!$B$2:$B$5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4-30A5-4A79-8AE7-DAD03B89EE32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filteredCategoryTitle>
                <c15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15:cat>
              </c15:filteredCategoryTitle>
            </c:ext>
            <c:ext xmlns:c16="http://schemas.microsoft.com/office/drawing/2014/chart" uri="{C3380CC4-5D6E-409C-BE32-E72D297353CC}">
              <c16:uniqueId val="{00000005-30A5-4A79-8AE7-DAD03B89EE32}"/>
            </c:ext>
          </c:extLst>
        </c:ser>
        <c:dLbls>
          <c:showVal val="1"/>
        </c:dLbls>
        <c:overlap val="100"/>
        <c:axId val="176134016"/>
        <c:axId val="176135552"/>
      </c:barChart>
      <c:catAx>
        <c:axId val="176134016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176135552"/>
        <c:crosses val="autoZero"/>
        <c:auto val="1"/>
        <c:lblAlgn val="ctr"/>
        <c:lblOffset val="100"/>
      </c:catAx>
      <c:valAx>
        <c:axId val="1761355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613401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FB90B-64BA-480D-A6A8-90A07570BB6E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61B09-2A3E-4E58-82A1-CC2EC4399EF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55629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05484D-E398-4849-BBA1-E501928F8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99EEE2A-B5A3-4CB7-A2F9-5CDDA78AE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EE2258-C8B1-4752-B5CB-4C5A92FC6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3EA5B1-A5E0-42C0-8D67-94430C168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FABA89-3791-42BD-8092-F3350C9C9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63404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779873-C21B-45FB-9CEC-FD7CF4860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5343C9-EC38-452B-B407-733BE8FFEC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4771E3A-AFAE-4D8A-9D66-8C6F84D82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29CC0B-BB1A-45BE-A01D-59A94D07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5213556-752B-4DBE-A11F-75AF23188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84918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042E1BE-9152-4475-A7ED-4013D9DE2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DB8C81D-E332-48C4-97E2-036242A69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F60C991-C142-450E-9E21-7ABA3E2C2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BD7472-C60A-4184-84DF-AB0896C0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807FCE-B3CB-4251-92BF-4E10D3DB8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62467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262FA7-7DCD-4CAA-A0E1-9EA6611D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B96B6C-7531-4F6F-B487-81B051934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AB764F-08EB-415F-8F24-F42FBDE6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0C4A80D-D6B1-41BE-AA14-2F38A498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A31D9E-31D3-40BB-879B-81714ED0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49244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9F740F-5113-4B27-B806-91B130D0A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3452CF-BE16-40B6-9652-2DA411F39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69F530-67B0-491D-8270-24EE7B2A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746204-7F20-4C79-808B-006B066DC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EAC617-FCC6-4615-9FA2-F5B2BD47C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364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E33EF-553E-47D6-9485-0BD07A81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D893B7-F36D-4D10-B000-05772FD13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D3DB5A4-2E8B-48E7-BC5D-47E18591B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470BB56-A14B-4A09-8743-7BF74E8A7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E62F01-52A1-4D4D-9098-D8F5EA41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1579C5D-9ED6-4ABF-89B8-8D9EED35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55662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6F4689-C0A7-4C34-8651-13F710009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09AA661-B523-4694-96A5-E7FF8B7D4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61928A9-4FE2-4690-BEF5-35CDE73A1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0966B28-FBD1-4C2F-9BCB-4EF7CFE9B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19F84C9-3204-4717-88AC-8E3F1A56E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2E3E970-A22A-413A-83FB-CD67AD1EF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1ACBF35-889B-40E9-A79A-91BC5C43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822C723-3123-438A-865A-0B7EED16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2749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909131-1502-4D1A-AAC1-4C945438D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9D4674F-7CCC-4E4F-A2AB-5F3216CD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92ED3D3-861B-4297-8C03-AB513753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20E9370-078E-43AA-9898-FDDB60E74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687039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569CA36-FE06-4AD6-9525-45E33FE8B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5127CEB-7B67-43E6-B004-42E7DB457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34E64A3-7D04-4920-81B7-6D3C138CB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4992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786B8A-CCA4-4E20-A1E8-4F9B0718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1EC506-5716-436E-B2C1-9697F2535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2D517A8-DF53-4EE5-BC89-AD7C07C7A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C88A722-C9C1-45FA-8BC8-B0D8B957C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4DC8D5D-452D-4042-9020-4AE2E94B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06830E4-FC28-4C78-8B63-197957B11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98989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6FA120-0ADE-4AA6-8A5D-81FEA237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EC150A-53CE-444A-9BBD-B0D47FA94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0C4ED0C-E2D6-44BE-A46E-314925FB3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1D59DEC-5C01-4ECB-A93B-C5E96E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C040CE-9899-413B-84A1-E6718AC3E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35AD784-FC73-41EA-9922-F0C7E591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2089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262A322-AA9B-4FB6-AE58-558997BD7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C1EC353-62E3-426D-A101-47EBB22AF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1AC2CFD-EC74-4EBD-BBE5-690F3C0AC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F1CB4-3F1E-4FEB-B4F8-C0D96EF5CC34}" type="datetimeFigureOut">
              <a:rPr lang="sk-SK" smtClean="0"/>
              <a:pPr/>
              <a:t>2. 9. 2025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793EC0-FB34-4C5D-A0C7-FF3B876CC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AB1D5D-7181-4050-86C1-453E76E81D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2057-981F-400C-A1A0-7515B8CFEFED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4110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png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chart" Target="../charts/chart1.xml"/><Relationship Id="rId18" Type="http://schemas.openxmlformats.org/officeDocument/2006/relationships/image" Target="../media/image5.png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12" Type="http://schemas.openxmlformats.org/officeDocument/2006/relationships/image" Target="../media/image6.emf"/><Relationship Id="rId17" Type="http://schemas.openxmlformats.org/officeDocument/2006/relationships/image" Target="../media/image4.png"/><Relationship Id="rId2" Type="http://schemas.openxmlformats.org/officeDocument/2006/relationships/image" Target="../media/image7.emf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11" Type="http://schemas.openxmlformats.org/officeDocument/2006/relationships/image" Target="../media/image16.emf"/><Relationship Id="rId5" Type="http://schemas.openxmlformats.org/officeDocument/2006/relationships/image" Target="../media/image10.emf"/><Relationship Id="rId15" Type="http://schemas.openxmlformats.org/officeDocument/2006/relationships/image" Target="../media/image2.png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Relationship Id="rId1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hart" Target="../charts/chart3.xml"/><Relationship Id="rId3" Type="http://schemas.openxmlformats.org/officeDocument/2006/relationships/chart" Target="../charts/chart2.xml"/><Relationship Id="rId7" Type="http://schemas.openxmlformats.org/officeDocument/2006/relationships/image" Target="../media/image4.png"/><Relationship Id="rId12" Type="http://schemas.openxmlformats.org/officeDocument/2006/relationships/image" Target="../media/image25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24.emf"/><Relationship Id="rId5" Type="http://schemas.openxmlformats.org/officeDocument/2006/relationships/image" Target="../media/image2.png"/><Relationship Id="rId10" Type="http://schemas.openxmlformats.org/officeDocument/2006/relationships/image" Target="../media/image23.emf"/><Relationship Id="rId4" Type="http://schemas.openxmlformats.org/officeDocument/2006/relationships/image" Target="../media/image1.png"/><Relationship Id="rId9" Type="http://schemas.openxmlformats.org/officeDocument/2006/relationships/image" Target="../media/image2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13" Type="http://schemas.openxmlformats.org/officeDocument/2006/relationships/image" Target="../media/image31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30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29.emf"/><Relationship Id="rId5" Type="http://schemas.openxmlformats.org/officeDocument/2006/relationships/image" Target="../media/image3.png"/><Relationship Id="rId10" Type="http://schemas.openxmlformats.org/officeDocument/2006/relationships/image" Target="../media/image28.emf"/><Relationship Id="rId4" Type="http://schemas.openxmlformats.org/officeDocument/2006/relationships/image" Target="../media/image2.png"/><Relationship Id="rId9" Type="http://schemas.openxmlformats.org/officeDocument/2006/relationships/image" Target="../media/image27.emf"/><Relationship Id="rId14" Type="http://schemas.openxmlformats.org/officeDocument/2006/relationships/image" Target="../media/image3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3A26193-60A2-491E-A8F4-A5A32AF3FC78}"/>
              </a:ext>
            </a:extLst>
          </p:cNvPr>
          <p:cNvSpPr txBox="1"/>
          <p:nvPr/>
        </p:nvSpPr>
        <p:spPr>
          <a:xfrm>
            <a:off x="1894564" y="1222213"/>
            <a:ext cx="8348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  <a:cs typeface="Arial" panose="020B0604020202020204" pitchFamily="34" charset="0"/>
              </a:rPr>
              <a:t>DEŇ DAŇOVÉHO ODBREMENENIA NA SLOVENSKU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7630528F-0AD0-4A46-B5E9-B4F96284E7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8418F10-7953-489F-B9C8-8A03D4B018C3}"/>
              </a:ext>
            </a:extLst>
          </p:cNvPr>
          <p:cNvSpPr txBox="1"/>
          <p:nvPr/>
        </p:nvSpPr>
        <p:spPr>
          <a:xfrm>
            <a:off x="1417687" y="5206205"/>
            <a:ext cx="8866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Deň daňového odbremenenia vyjadruje symbolický a hypotetický dátum od začiatku roka</a:t>
            </a:r>
          </a:p>
          <a:p>
            <a:pPr algn="ctr"/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 odkedy by zamestnanec s priemernou mzdou </a:t>
            </a: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už nemusel platiť dane v ich ekonomickej podstate</a:t>
            </a:r>
          </a:p>
          <a:p>
            <a:pPr algn="ctr"/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(všetky administratívne vynútené platby).</a:t>
            </a:r>
            <a:endParaRPr lang="sk-SK" sz="1600" dirty="0">
              <a:solidFill>
                <a:schemeClr val="tx1">
                  <a:lumMod val="75000"/>
                  <a:lumOff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241218DA-596B-4BF9-81B6-F7EC2D4969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B342281-A4CF-4262-A6A0-5B442B041D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1DD1C433-A6ED-4157-94EF-916C69FF7818}"/>
              </a:ext>
            </a:extLst>
          </p:cNvPr>
          <p:cNvSpPr txBox="1"/>
          <p:nvPr/>
        </p:nvSpPr>
        <p:spPr>
          <a:xfrm>
            <a:off x="1463742" y="2649360"/>
            <a:ext cx="870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dirty="0">
                <a:latin typeface="Arial" panose="020B0604020202020204" pitchFamily="34" charset="0"/>
                <a:cs typeface="Arial" panose="020B0604020202020204" pitchFamily="34" charset="0"/>
              </a:rPr>
              <a:t>Aktualizovaný údaj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="" xmlns:a16="http://schemas.microsoft.com/office/drawing/2014/main" id="{E67F2653-A333-4217-A4E9-B6C08BDDF5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="" xmlns:a16="http://schemas.microsoft.com/office/drawing/2014/main" id="{28B55915-8261-4E3A-80F1-CCDF4FD2D4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D4FA74F9-6432-4319-A48A-3D9E56929FAD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1667" y="2165092"/>
            <a:ext cx="1007292" cy="10723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034BC05-0468-4CBC-AB82-F8A4055DCAD9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>
            <a:off x="9627529" y="3496640"/>
            <a:ext cx="1005837" cy="10708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B2632CA4-5D04-4744-9364-C155E685ACC9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598553" y="2169584"/>
            <a:ext cx="1008941" cy="10741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06456FC1-9191-4AD7-89E5-C03689173085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0679924" y="2216554"/>
            <a:ext cx="980822" cy="10442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5D63AD36-2F8E-472C-854B-3E9634325742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0800000">
            <a:off x="5515875" y="3531950"/>
            <a:ext cx="993989" cy="105822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="" xmlns:a16="http://schemas.microsoft.com/office/drawing/2014/main" id="{F77BC332-3E0F-4F76-BC08-D37A4615E49C}"/>
              </a:ext>
            </a:extLst>
          </p:cNvPr>
          <p:cNvCxnSpPr>
            <a:cxnSpLocks/>
          </p:cNvCxnSpPr>
          <p:nvPr/>
        </p:nvCxnSpPr>
        <p:spPr>
          <a:xfrm>
            <a:off x="864974" y="3348486"/>
            <a:ext cx="10295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="" xmlns:a16="http://schemas.microsoft.com/office/drawing/2014/main" id="{CC49AB4A-A669-42C6-9E29-2BE57742CE29}"/>
              </a:ext>
            </a:extLst>
          </p:cNvPr>
          <p:cNvSpPr/>
          <p:nvPr/>
        </p:nvSpPr>
        <p:spPr>
          <a:xfrm>
            <a:off x="11076880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6" name="Oval 65">
            <a:extLst>
              <a:ext uri="{FF2B5EF4-FFF2-40B4-BE49-F238E27FC236}">
                <a16:creationId xmlns="" xmlns:a16="http://schemas.microsoft.com/office/drawing/2014/main" id="{CEDBFCA2-6EDA-4B90-B9B8-9B2937B172BE}"/>
              </a:ext>
            </a:extLst>
          </p:cNvPr>
          <p:cNvSpPr/>
          <p:nvPr/>
        </p:nvSpPr>
        <p:spPr>
          <a:xfrm>
            <a:off x="10042563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7" name="Oval 66">
            <a:extLst>
              <a:ext uri="{FF2B5EF4-FFF2-40B4-BE49-F238E27FC236}">
                <a16:creationId xmlns="" xmlns:a16="http://schemas.microsoft.com/office/drawing/2014/main" id="{754431EC-78C9-47D4-927C-1F998C2786F2}"/>
              </a:ext>
            </a:extLst>
          </p:cNvPr>
          <p:cNvSpPr/>
          <p:nvPr/>
        </p:nvSpPr>
        <p:spPr>
          <a:xfrm>
            <a:off x="9008246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8" name="Oval 67">
            <a:extLst>
              <a:ext uri="{FF2B5EF4-FFF2-40B4-BE49-F238E27FC236}">
                <a16:creationId xmlns="" xmlns:a16="http://schemas.microsoft.com/office/drawing/2014/main" id="{9A8D12CD-3CFF-40ED-902F-4034F51324F7}"/>
              </a:ext>
            </a:extLst>
          </p:cNvPr>
          <p:cNvSpPr/>
          <p:nvPr/>
        </p:nvSpPr>
        <p:spPr>
          <a:xfrm>
            <a:off x="7979869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0" name="Oval 69">
            <a:extLst>
              <a:ext uri="{FF2B5EF4-FFF2-40B4-BE49-F238E27FC236}">
                <a16:creationId xmlns="" xmlns:a16="http://schemas.microsoft.com/office/drawing/2014/main" id="{52529234-43CF-4244-9560-DDF9F9F697E5}"/>
              </a:ext>
            </a:extLst>
          </p:cNvPr>
          <p:cNvSpPr/>
          <p:nvPr/>
        </p:nvSpPr>
        <p:spPr>
          <a:xfrm>
            <a:off x="6945552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1" name="Oval 70">
            <a:extLst>
              <a:ext uri="{FF2B5EF4-FFF2-40B4-BE49-F238E27FC236}">
                <a16:creationId xmlns="" xmlns:a16="http://schemas.microsoft.com/office/drawing/2014/main" id="{583D87D7-42EE-4434-A072-4E4A443E7449}"/>
              </a:ext>
            </a:extLst>
          </p:cNvPr>
          <p:cNvSpPr/>
          <p:nvPr/>
        </p:nvSpPr>
        <p:spPr>
          <a:xfrm>
            <a:off x="5909021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2" name="Oval 71">
            <a:extLst>
              <a:ext uri="{FF2B5EF4-FFF2-40B4-BE49-F238E27FC236}">
                <a16:creationId xmlns="" xmlns:a16="http://schemas.microsoft.com/office/drawing/2014/main" id="{886EAE20-C729-4194-9FC4-5D5E49D1648E}"/>
              </a:ext>
            </a:extLst>
          </p:cNvPr>
          <p:cNvSpPr/>
          <p:nvPr/>
        </p:nvSpPr>
        <p:spPr>
          <a:xfrm>
            <a:off x="4880644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3" name="Oval 72">
            <a:extLst>
              <a:ext uri="{FF2B5EF4-FFF2-40B4-BE49-F238E27FC236}">
                <a16:creationId xmlns="" xmlns:a16="http://schemas.microsoft.com/office/drawing/2014/main" id="{F74ED6E9-0DC2-4549-BBFE-915564880D06}"/>
              </a:ext>
            </a:extLst>
          </p:cNvPr>
          <p:cNvSpPr/>
          <p:nvPr/>
        </p:nvSpPr>
        <p:spPr>
          <a:xfrm>
            <a:off x="3852267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4" name="Oval 73">
            <a:extLst>
              <a:ext uri="{FF2B5EF4-FFF2-40B4-BE49-F238E27FC236}">
                <a16:creationId xmlns="" xmlns:a16="http://schemas.microsoft.com/office/drawing/2014/main" id="{4827B7C8-6287-47A6-90EE-F55F49A29EAD}"/>
              </a:ext>
            </a:extLst>
          </p:cNvPr>
          <p:cNvSpPr/>
          <p:nvPr/>
        </p:nvSpPr>
        <p:spPr>
          <a:xfrm>
            <a:off x="2823890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5" name="Oval 74">
            <a:extLst>
              <a:ext uri="{FF2B5EF4-FFF2-40B4-BE49-F238E27FC236}">
                <a16:creationId xmlns="" xmlns:a16="http://schemas.microsoft.com/office/drawing/2014/main" id="{17A0EFA2-02CB-49A0-A503-D6FB5ECF420C}"/>
              </a:ext>
            </a:extLst>
          </p:cNvPr>
          <p:cNvSpPr/>
          <p:nvPr/>
        </p:nvSpPr>
        <p:spPr>
          <a:xfrm>
            <a:off x="1787359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9" name="Oval 78">
            <a:extLst>
              <a:ext uri="{FF2B5EF4-FFF2-40B4-BE49-F238E27FC236}">
                <a16:creationId xmlns="" xmlns:a16="http://schemas.microsoft.com/office/drawing/2014/main" id="{FC933C6B-BB2E-41C2-A590-05D93B837B13}"/>
              </a:ext>
            </a:extLst>
          </p:cNvPr>
          <p:cNvSpPr/>
          <p:nvPr/>
        </p:nvSpPr>
        <p:spPr>
          <a:xfrm>
            <a:off x="750828" y="3280648"/>
            <a:ext cx="184536" cy="184536"/>
          </a:xfrm>
          <a:prstGeom prst="ellipse">
            <a:avLst/>
          </a:prstGeom>
          <a:solidFill>
            <a:schemeClr val="bg1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8" name="Picture 27">
            <a:extLst>
              <a:ext uri="{FF2B5EF4-FFF2-40B4-BE49-F238E27FC236}">
                <a16:creationId xmlns="" xmlns:a16="http://schemas.microsoft.com/office/drawing/2014/main" id="{42D4C986-F2E6-4D77-9D09-0B8B1DA8A6BF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0800000">
            <a:off x="7565050" y="3531950"/>
            <a:ext cx="1007292" cy="107239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CCF2E8B9-FCB0-4F8A-8FC8-BD548C6D7222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45576" y="2187166"/>
            <a:ext cx="1007292" cy="107239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="" xmlns:a16="http://schemas.microsoft.com/office/drawing/2014/main" id="{55B3C5A1-CAE9-40F9-8631-7E3ABA9F43E8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500709" y="2235939"/>
            <a:ext cx="944405" cy="100543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E2CC38C7-8914-4660-A405-9CEDFD0FF22A}"/>
              </a:ext>
            </a:extLst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10800000">
            <a:off x="3443722" y="3495091"/>
            <a:ext cx="1007292" cy="107239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="" xmlns:a16="http://schemas.microsoft.com/office/drawing/2014/main" id="{8CD18EDF-1595-4EAF-8C6D-916B3E8D8E4B}"/>
              </a:ext>
            </a:extLst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rot="10800000">
            <a:off x="1382632" y="3509514"/>
            <a:ext cx="993990" cy="105822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="" xmlns:a16="http://schemas.microsoft.com/office/drawing/2014/main" id="{8EEF399E-40C1-4B28-8E44-D4B29FD17152}"/>
              </a:ext>
            </a:extLst>
          </p:cNvPr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421389" y="2197189"/>
            <a:ext cx="993989" cy="1058226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04EBE417-FC4B-42FC-A040-4E28BA106359}"/>
              </a:ext>
            </a:extLst>
          </p:cNvPr>
          <p:cNvSpPr/>
          <p:nvPr/>
        </p:nvSpPr>
        <p:spPr>
          <a:xfrm>
            <a:off x="118485" y="2197455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10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="" xmlns:a16="http://schemas.microsoft.com/office/drawing/2014/main" id="{68235C4F-D6E5-46CD-A02E-1D4551F0F45A}"/>
              </a:ext>
            </a:extLst>
          </p:cNvPr>
          <p:cNvSpPr/>
          <p:nvPr/>
        </p:nvSpPr>
        <p:spPr>
          <a:xfrm>
            <a:off x="1147016" y="360666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12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B52E5977-0A66-4547-B184-99B0388C292B}"/>
              </a:ext>
            </a:extLst>
          </p:cNvPr>
          <p:cNvSpPr/>
          <p:nvPr/>
        </p:nvSpPr>
        <p:spPr>
          <a:xfrm>
            <a:off x="2192851" y="222797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16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="" xmlns:a16="http://schemas.microsoft.com/office/drawing/2014/main" id="{C4771A1E-B7B4-486B-8D05-37A56914011A}"/>
              </a:ext>
            </a:extLst>
          </p:cNvPr>
          <p:cNvSpPr/>
          <p:nvPr/>
        </p:nvSpPr>
        <p:spPr>
          <a:xfrm>
            <a:off x="3216607" y="3617303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="" xmlns:a16="http://schemas.microsoft.com/office/drawing/2014/main" id="{CADD7572-23FE-4ADD-9A18-05AA98974527}"/>
              </a:ext>
            </a:extLst>
          </p:cNvPr>
          <p:cNvSpPr/>
          <p:nvPr/>
        </p:nvSpPr>
        <p:spPr>
          <a:xfrm>
            <a:off x="4233905" y="225648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="" xmlns:a16="http://schemas.microsoft.com/office/drawing/2014/main" id="{9847D964-DF5C-414C-9C87-79CBA03AB249}"/>
              </a:ext>
            </a:extLst>
          </p:cNvPr>
          <p:cNvSpPr/>
          <p:nvPr/>
        </p:nvSpPr>
        <p:spPr>
          <a:xfrm>
            <a:off x="5292892" y="3646982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22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="" xmlns:a16="http://schemas.microsoft.com/office/drawing/2014/main" id="{A3DC8E71-91BF-41C5-BB4F-D01263CD168D}"/>
              </a:ext>
            </a:extLst>
          </p:cNvPr>
          <p:cNvSpPr/>
          <p:nvPr/>
        </p:nvSpPr>
        <p:spPr>
          <a:xfrm>
            <a:off x="6321294" y="2247008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="" xmlns:a16="http://schemas.microsoft.com/office/drawing/2014/main" id="{17139902-686F-4EDB-AE00-39973CF71A1B}"/>
              </a:ext>
            </a:extLst>
          </p:cNvPr>
          <p:cNvSpPr/>
          <p:nvPr/>
        </p:nvSpPr>
        <p:spPr>
          <a:xfrm>
            <a:off x="7345248" y="3629875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19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="" xmlns:a16="http://schemas.microsoft.com/office/drawing/2014/main" id="{43A0F818-5076-4C95-8F24-E264C8EE8AF0}"/>
              </a:ext>
            </a:extLst>
          </p:cNvPr>
          <p:cNvSpPr/>
          <p:nvPr/>
        </p:nvSpPr>
        <p:spPr>
          <a:xfrm>
            <a:off x="8378662" y="2237720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21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="" xmlns:a16="http://schemas.microsoft.com/office/drawing/2014/main" id="{A9BB1510-A2E4-454E-9D68-B25BA3DF3AE5}"/>
              </a:ext>
            </a:extLst>
          </p:cNvPr>
          <p:cNvSpPr/>
          <p:nvPr/>
        </p:nvSpPr>
        <p:spPr>
          <a:xfrm>
            <a:off x="9402519" y="3635565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20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="" xmlns:a16="http://schemas.microsoft.com/office/drawing/2014/main" id="{B102EA50-C558-4904-87F3-39975119667B}"/>
              </a:ext>
            </a:extLst>
          </p:cNvPr>
          <p:cNvSpPr/>
          <p:nvPr/>
        </p:nvSpPr>
        <p:spPr>
          <a:xfrm>
            <a:off x="10449628" y="2258237"/>
            <a:ext cx="145585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320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22</a:t>
            </a:r>
          </a:p>
          <a:p>
            <a:pPr algn="ctr"/>
            <a:r>
              <a:rPr lang="sk-SK" sz="1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august</a:t>
            </a:r>
            <a:endParaRPr lang="sk-SK" sz="160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EAD2876F-55AB-413F-9974-4C769C4D0E4C}"/>
              </a:ext>
            </a:extLst>
          </p:cNvPr>
          <p:cNvSpPr txBox="1"/>
          <p:nvPr/>
        </p:nvSpPr>
        <p:spPr>
          <a:xfrm>
            <a:off x="10858375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2025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452BFCF1-AA66-4DA0-94B5-4F0486388738}"/>
              </a:ext>
            </a:extLst>
          </p:cNvPr>
          <p:cNvSpPr txBox="1"/>
          <p:nvPr/>
        </p:nvSpPr>
        <p:spPr>
          <a:xfrm>
            <a:off x="8783983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2023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8EB9F75B-917F-4B53-97E7-966DFBD06C16}"/>
              </a:ext>
            </a:extLst>
          </p:cNvPr>
          <p:cNvSpPr txBox="1"/>
          <p:nvPr/>
        </p:nvSpPr>
        <p:spPr>
          <a:xfrm>
            <a:off x="6748748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2021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C96A3E6C-22DD-4424-BC81-9CA51D40AC8D}"/>
              </a:ext>
            </a:extLst>
          </p:cNvPr>
          <p:cNvSpPr txBox="1"/>
          <p:nvPr/>
        </p:nvSpPr>
        <p:spPr>
          <a:xfrm>
            <a:off x="4672328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2019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488D3CF7-47C7-45E5-A43B-0F0B19AEE492}"/>
              </a:ext>
            </a:extLst>
          </p:cNvPr>
          <p:cNvSpPr txBox="1"/>
          <p:nvPr/>
        </p:nvSpPr>
        <p:spPr>
          <a:xfrm>
            <a:off x="2597812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2017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="" xmlns:a16="http://schemas.microsoft.com/office/drawing/2014/main" id="{A1208959-22B1-486E-8575-BB006175ACA1}"/>
              </a:ext>
            </a:extLst>
          </p:cNvPr>
          <p:cNvSpPr txBox="1"/>
          <p:nvPr/>
        </p:nvSpPr>
        <p:spPr>
          <a:xfrm>
            <a:off x="514187" y="345089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2015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96F8A38D-020A-4E11-9BF1-D701C6FA6212}"/>
              </a:ext>
            </a:extLst>
          </p:cNvPr>
          <p:cNvSpPr txBox="1"/>
          <p:nvPr/>
        </p:nvSpPr>
        <p:spPr>
          <a:xfrm>
            <a:off x="9817063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2024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="" xmlns:a16="http://schemas.microsoft.com/office/drawing/2014/main" id="{9B9219AE-AB9F-4BEC-B7AE-BB2001BB696B}"/>
              </a:ext>
            </a:extLst>
          </p:cNvPr>
          <p:cNvSpPr txBox="1"/>
          <p:nvPr/>
        </p:nvSpPr>
        <p:spPr>
          <a:xfrm>
            <a:off x="7767629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="" xmlns:a16="http://schemas.microsoft.com/office/drawing/2014/main" id="{15F27182-CA20-4B6F-880F-419957D2F8E8}"/>
              </a:ext>
            </a:extLst>
          </p:cNvPr>
          <p:cNvSpPr txBox="1"/>
          <p:nvPr/>
        </p:nvSpPr>
        <p:spPr>
          <a:xfrm>
            <a:off x="5676467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2020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1E787BDA-3F20-449D-AB50-4B943FB73041}"/>
              </a:ext>
            </a:extLst>
          </p:cNvPr>
          <p:cNvSpPr txBox="1"/>
          <p:nvPr/>
        </p:nvSpPr>
        <p:spPr>
          <a:xfrm>
            <a:off x="3623092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2018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="" xmlns:a16="http://schemas.microsoft.com/office/drawing/2014/main" id="{B75EB089-6C45-444A-B222-785EC6320E3C}"/>
              </a:ext>
            </a:extLst>
          </p:cNvPr>
          <p:cNvSpPr txBox="1"/>
          <p:nvPr/>
        </p:nvSpPr>
        <p:spPr>
          <a:xfrm>
            <a:off x="1563720" y="289349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2016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="" xmlns:a16="http://schemas.microsoft.com/office/drawing/2014/main" id="{A5DB2734-4CE6-4C06-ACE0-BD006B57BAA3}"/>
              </a:ext>
            </a:extLst>
          </p:cNvPr>
          <p:cNvSpPr txBox="1"/>
          <p:nvPr/>
        </p:nvSpPr>
        <p:spPr>
          <a:xfrm>
            <a:off x="2491438" y="3754703"/>
            <a:ext cx="870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dirty="0">
                <a:latin typeface="Arial" panose="020B0604020202020204" pitchFamily="34" charset="0"/>
                <a:cs typeface="Arial" panose="020B0604020202020204" pitchFamily="34" charset="0"/>
              </a:rPr>
              <a:t>Aktualizovaný údaj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="" xmlns:a16="http://schemas.microsoft.com/office/drawing/2014/main" id="{1DA58C70-B848-40F9-A22E-A8872609816A}"/>
              </a:ext>
            </a:extLst>
          </p:cNvPr>
          <p:cNvSpPr txBox="1"/>
          <p:nvPr/>
        </p:nvSpPr>
        <p:spPr>
          <a:xfrm>
            <a:off x="3550612" y="2664999"/>
            <a:ext cx="870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dirty="0">
                <a:latin typeface="Arial" panose="020B0604020202020204" pitchFamily="34" charset="0"/>
                <a:cs typeface="Arial" panose="020B0604020202020204" pitchFamily="34" charset="0"/>
              </a:rPr>
              <a:t>Aktualizovaný údaj</a:t>
            </a:r>
          </a:p>
        </p:txBody>
      </p:sp>
    </p:spTree>
    <p:extLst>
      <p:ext uri="{BB962C8B-B14F-4D97-AF65-F5344CB8AC3E}">
        <p14:creationId xmlns="" xmlns:p14="http://schemas.microsoft.com/office/powerpoint/2010/main" val="188214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0CCF049-8101-4364-A8B3-21386CED3107}"/>
              </a:ext>
            </a:extLst>
          </p:cNvPr>
          <p:cNvSpPr txBox="1"/>
          <p:nvPr/>
        </p:nvSpPr>
        <p:spPr>
          <a:xfrm>
            <a:off x="786994" y="601868"/>
            <a:ext cx="8013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CELKOVÉ DAŇOVÉ BREMENO ZA ROK 2024 NA SLOVENSKU V POROVNANÍ</a:t>
            </a:r>
          </a:p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S ČESKOM A RAKÚSKOM</a:t>
            </a:r>
          </a:p>
        </p:txBody>
      </p:sp>
      <p:grpSp>
        <p:nvGrpSpPr>
          <p:cNvPr id="79" name="Группа 5">
            <a:extLst>
              <a:ext uri="{FF2B5EF4-FFF2-40B4-BE49-F238E27FC236}">
                <a16:creationId xmlns="" xmlns:a16="http://schemas.microsoft.com/office/drawing/2014/main" id="{35F5B469-2C63-470E-94B3-686848034CB0}"/>
              </a:ext>
            </a:extLst>
          </p:cNvPr>
          <p:cNvGrpSpPr/>
          <p:nvPr/>
        </p:nvGrpSpPr>
        <p:grpSpPr>
          <a:xfrm>
            <a:off x="10389372" y="3974539"/>
            <a:ext cx="1533525" cy="1882775"/>
            <a:chOff x="5489575" y="2371725"/>
            <a:chExt cx="1533525" cy="1882775"/>
          </a:xfrm>
        </p:grpSpPr>
        <p:sp>
          <p:nvSpPr>
            <p:cNvPr id="80" name="Freeform 62">
              <a:extLst>
                <a:ext uri="{FF2B5EF4-FFF2-40B4-BE49-F238E27FC236}">
                  <a16:creationId xmlns="" xmlns:a16="http://schemas.microsoft.com/office/drawing/2014/main" id="{40D8677F-C164-4E86-99A6-91F617E19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0538" y="2371725"/>
              <a:ext cx="1452562" cy="1882775"/>
            </a:xfrm>
            <a:custGeom>
              <a:avLst/>
              <a:gdLst>
                <a:gd name="T0" fmla="*/ 520919 w 145"/>
                <a:gd name="T1" fmla="*/ 1882775 h 186"/>
                <a:gd name="T2" fmla="*/ 0 w 145"/>
                <a:gd name="T3" fmla="*/ 1720816 h 186"/>
                <a:gd name="T4" fmla="*/ 40071 w 145"/>
                <a:gd name="T5" fmla="*/ 1660081 h 186"/>
                <a:gd name="T6" fmla="*/ 520919 w 145"/>
                <a:gd name="T7" fmla="*/ 1801795 h 186"/>
                <a:gd name="T8" fmla="*/ 1372422 w 145"/>
                <a:gd name="T9" fmla="*/ 941387 h 186"/>
                <a:gd name="T10" fmla="*/ 520919 w 145"/>
                <a:gd name="T11" fmla="*/ 80980 h 186"/>
                <a:gd name="T12" fmla="*/ 520919 w 145"/>
                <a:gd name="T13" fmla="*/ 0 h 186"/>
                <a:gd name="T14" fmla="*/ 1452563 w 145"/>
                <a:gd name="T15" fmla="*/ 941387 h 186"/>
                <a:gd name="T16" fmla="*/ 520919 w 145"/>
                <a:gd name="T17" fmla="*/ 1882775 h 1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" h="186">
                  <a:moveTo>
                    <a:pt x="52" y="186"/>
                  </a:moveTo>
                  <a:cubicBezTo>
                    <a:pt x="33" y="186"/>
                    <a:pt x="15" y="181"/>
                    <a:pt x="0" y="170"/>
                  </a:cubicBezTo>
                  <a:cubicBezTo>
                    <a:pt x="4" y="164"/>
                    <a:pt x="4" y="164"/>
                    <a:pt x="4" y="164"/>
                  </a:cubicBezTo>
                  <a:cubicBezTo>
                    <a:pt x="18" y="173"/>
                    <a:pt x="35" y="178"/>
                    <a:pt x="52" y="178"/>
                  </a:cubicBezTo>
                  <a:cubicBezTo>
                    <a:pt x="99" y="178"/>
                    <a:pt x="137" y="140"/>
                    <a:pt x="137" y="93"/>
                  </a:cubicBezTo>
                  <a:cubicBezTo>
                    <a:pt x="137" y="46"/>
                    <a:pt x="99" y="8"/>
                    <a:pt x="52" y="8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104" y="0"/>
                    <a:pt x="145" y="41"/>
                    <a:pt x="145" y="93"/>
                  </a:cubicBezTo>
                  <a:cubicBezTo>
                    <a:pt x="145" y="145"/>
                    <a:pt x="104" y="186"/>
                    <a:pt x="52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Oval 68">
              <a:extLst>
                <a:ext uri="{FF2B5EF4-FFF2-40B4-BE49-F238E27FC236}">
                  <a16:creationId xmlns="" xmlns:a16="http://schemas.microsoft.com/office/drawing/2014/main" id="{932F1A9D-C31D-439E-B77D-54FCBF89B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9575" y="3971925"/>
              <a:ext cx="180975" cy="1920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</p:grpSp>
      <p:sp>
        <p:nvSpPr>
          <p:cNvPr id="106" name="Flowchart: Connector 105">
            <a:extLst>
              <a:ext uri="{FF2B5EF4-FFF2-40B4-BE49-F238E27FC236}">
                <a16:creationId xmlns="" xmlns:a16="http://schemas.microsoft.com/office/drawing/2014/main" id="{704D7BD3-E8DA-4F12-8F6A-E2E2AD0D37B9}"/>
              </a:ext>
            </a:extLst>
          </p:cNvPr>
          <p:cNvSpPr/>
          <p:nvPr/>
        </p:nvSpPr>
        <p:spPr>
          <a:xfrm>
            <a:off x="5886988" y="3069652"/>
            <a:ext cx="177299" cy="177299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8" name="Flowchart: Connector 107">
            <a:extLst>
              <a:ext uri="{FF2B5EF4-FFF2-40B4-BE49-F238E27FC236}">
                <a16:creationId xmlns="" xmlns:a16="http://schemas.microsoft.com/office/drawing/2014/main" id="{49FDEF83-03FD-4EB8-84F7-CB2EF17A807C}"/>
              </a:ext>
            </a:extLst>
          </p:cNvPr>
          <p:cNvSpPr/>
          <p:nvPr/>
        </p:nvSpPr>
        <p:spPr>
          <a:xfrm>
            <a:off x="9804278" y="3934939"/>
            <a:ext cx="113350" cy="11335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1" name="Arc 110">
            <a:extLst>
              <a:ext uri="{FF2B5EF4-FFF2-40B4-BE49-F238E27FC236}">
                <a16:creationId xmlns="" xmlns:a16="http://schemas.microsoft.com/office/drawing/2014/main" id="{F8D3C995-71F1-4634-9459-2593DE6314C3}"/>
              </a:ext>
            </a:extLst>
          </p:cNvPr>
          <p:cNvSpPr/>
          <p:nvPr/>
        </p:nvSpPr>
        <p:spPr>
          <a:xfrm rot="444709">
            <a:off x="9239524" y="3987804"/>
            <a:ext cx="1090723" cy="1083337"/>
          </a:xfrm>
          <a:prstGeom prst="arc">
            <a:avLst>
              <a:gd name="adj1" fmla="val 16200000"/>
              <a:gd name="adj2" fmla="val 17090594"/>
            </a:avLst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96099784-09BF-472F-9AF1-6E900211390A}"/>
              </a:ext>
            </a:extLst>
          </p:cNvPr>
          <p:cNvSpPr txBox="1"/>
          <p:nvPr/>
        </p:nvSpPr>
        <p:spPr>
          <a:xfrm>
            <a:off x="9203934" y="2168750"/>
            <a:ext cx="3018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Slovensko: 63,44 %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D331821F-48CC-44B2-B29F-EA0EA150509B}"/>
              </a:ext>
            </a:extLst>
          </p:cNvPr>
          <p:cNvSpPr txBox="1"/>
          <p:nvPr/>
        </p:nvSpPr>
        <p:spPr>
          <a:xfrm>
            <a:off x="470017" y="4395654"/>
            <a:ext cx="2348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>
                <a:solidFill>
                  <a:srgbClr val="4E79A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Česko: 61,41 %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7F42204F-DCD9-41AB-9370-4EFEEAF8E9ED}"/>
              </a:ext>
            </a:extLst>
          </p:cNvPr>
          <p:cNvSpPr txBox="1"/>
          <p:nvPr/>
        </p:nvSpPr>
        <p:spPr>
          <a:xfrm>
            <a:off x="7487559" y="5501848"/>
            <a:ext cx="27447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sz="1100" dirty="0">
                <a:latin typeface="Roboto Thin" panose="02000000000000000000" pitchFamily="2" charset="0"/>
                <a:ea typeface="Roboto Thin" panose="02000000000000000000" pitchFamily="2" charset="0"/>
              </a:rPr>
              <a:t> </a:t>
            </a:r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Zdrojom údajov za Slovensko je</a:t>
            </a: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European Investment Centre a</a:t>
            </a: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Konzervatívny inštitút M. R. Štefánika,</a:t>
            </a: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za Česko Institut </a:t>
            </a:r>
            <a:r>
              <a:rPr lang="sk-SK" sz="1100">
                <a:latin typeface="Roboto Light" panose="02000000000000000000" pitchFamily="2" charset="0"/>
                <a:ea typeface="Roboto Light" panose="02000000000000000000" pitchFamily="2" charset="0"/>
              </a:rPr>
              <a:t>liberálních studií</a:t>
            </a:r>
            <a:endParaRPr lang="sk-SK" sz="11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r"/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>a za Rakúsko </a:t>
            </a:r>
            <a:r>
              <a:rPr lang="sk-SK" sz="1100" dirty="0">
                <a:solidFill>
                  <a:schemeClr val="bg2">
                    <a:lumMod val="2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Austrian Economics Center.</a:t>
            </a:r>
            <a: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  <a:t/>
            </a:r>
            <a:br>
              <a:rPr lang="sk-SK" sz="1100" dirty="0">
                <a:latin typeface="Roboto Light" panose="02000000000000000000" pitchFamily="2" charset="0"/>
                <a:ea typeface="Roboto Light" panose="02000000000000000000" pitchFamily="2" charset="0"/>
              </a:rPr>
            </a:br>
            <a:endParaRPr lang="sk-SK" sz="110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="" xmlns:a16="http://schemas.microsoft.com/office/drawing/2014/main" id="{24A1106C-A163-4778-8C24-12748184DD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="" xmlns:a16="http://schemas.microsoft.com/office/drawing/2014/main" id="{0F66B956-5082-491C-94CC-50594D0319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="" xmlns:a16="http://schemas.microsoft.com/office/drawing/2014/main" id="{EDB21B06-BE0D-4537-9441-91BBC7225A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="" xmlns:a16="http://schemas.microsoft.com/office/drawing/2014/main" id="{FACE4D7E-C254-44FA-9381-7757D90426A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="" xmlns:a16="http://schemas.microsoft.com/office/drawing/2014/main" id="{BFF1A379-C6BB-4BCD-B01E-0A44BB86793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60E35238-8DD5-4B0B-A66D-F212775856B8}"/>
              </a:ext>
            </a:extLst>
          </p:cNvPr>
          <p:cNvSpPr txBox="1"/>
          <p:nvPr/>
        </p:nvSpPr>
        <p:spPr>
          <a:xfrm>
            <a:off x="9161660" y="4080304"/>
            <a:ext cx="3018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F28E2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Rakúsko: 63,69 %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DD81C527-ADAE-4750-8BEA-0A99E0CF6E7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445" y="1046495"/>
            <a:ext cx="4298041" cy="4166803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B248F58B-F0B6-4192-8B2B-769BAF8B3D9B}"/>
              </a:ext>
            </a:extLst>
          </p:cNvPr>
          <p:cNvCxnSpPr/>
          <p:nvPr/>
        </p:nvCxnSpPr>
        <p:spPr>
          <a:xfrm>
            <a:off x="6169150" y="3410568"/>
            <a:ext cx="3205258" cy="0"/>
          </a:xfrm>
          <a:prstGeom prst="line">
            <a:avLst/>
          </a:prstGeom>
          <a:ln w="25400">
            <a:solidFill>
              <a:srgbClr val="76B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950424BD-1157-4F51-B4EC-61B70328073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888" y="2623026"/>
            <a:ext cx="1704130" cy="852065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="" xmlns:a16="http://schemas.microsoft.com/office/drawing/2014/main" id="{5FE205B6-3AEE-4EB6-B4E0-90C61CC31B57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5533177" y="3921978"/>
            <a:ext cx="3169668" cy="0"/>
          </a:xfrm>
          <a:prstGeom prst="line">
            <a:avLst/>
          </a:prstGeom>
          <a:ln w="25400">
            <a:solidFill>
              <a:srgbClr val="F28E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73EF1310-03C0-46F6-B9AC-74D5CCC8B05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457" y="3312552"/>
            <a:ext cx="2134875" cy="2134875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5C4186C7-8C45-421B-BA52-CCE8C47AAF84}"/>
              </a:ext>
            </a:extLst>
          </p:cNvPr>
          <p:cNvCxnSpPr/>
          <p:nvPr/>
        </p:nvCxnSpPr>
        <p:spPr>
          <a:xfrm>
            <a:off x="2068914" y="3436991"/>
            <a:ext cx="3205258" cy="0"/>
          </a:xfrm>
          <a:prstGeom prst="line">
            <a:avLst/>
          </a:prstGeom>
          <a:ln w="25400">
            <a:solidFill>
              <a:srgbClr val="4E79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39B47321-DF56-45B1-A2A5-43BA5B1C5D3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301" y="2895203"/>
            <a:ext cx="1731284" cy="173128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="" xmlns:a16="http://schemas.microsoft.com/office/drawing/2014/main" id="{55187FD0-FDF1-4959-BE77-826DDA514E5A}"/>
              </a:ext>
            </a:extLst>
          </p:cNvPr>
          <p:cNvSpPr/>
          <p:nvPr/>
        </p:nvSpPr>
        <p:spPr>
          <a:xfrm>
            <a:off x="5533177" y="3821233"/>
            <a:ext cx="201489" cy="201489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2" name="Oval 31">
            <a:extLst>
              <a:ext uri="{FF2B5EF4-FFF2-40B4-BE49-F238E27FC236}">
                <a16:creationId xmlns="" xmlns:a16="http://schemas.microsoft.com/office/drawing/2014/main" id="{D23D0503-5DA4-492C-A9C3-C7A174C97A95}"/>
              </a:ext>
            </a:extLst>
          </p:cNvPr>
          <p:cNvSpPr/>
          <p:nvPr/>
        </p:nvSpPr>
        <p:spPr>
          <a:xfrm>
            <a:off x="5995255" y="3328255"/>
            <a:ext cx="201489" cy="201489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Oval 32">
            <a:extLst>
              <a:ext uri="{FF2B5EF4-FFF2-40B4-BE49-F238E27FC236}">
                <a16:creationId xmlns="" xmlns:a16="http://schemas.microsoft.com/office/drawing/2014/main" id="{F7E37D2E-57CA-4463-AD98-4DDC6F418D31}"/>
              </a:ext>
            </a:extLst>
          </p:cNvPr>
          <p:cNvSpPr/>
          <p:nvPr/>
        </p:nvSpPr>
        <p:spPr>
          <a:xfrm>
            <a:off x="5225267" y="3328255"/>
            <a:ext cx="201489" cy="201489"/>
          </a:xfrm>
          <a:prstGeom prst="ellipse">
            <a:avLst/>
          </a:prstGeom>
          <a:solidFill>
            <a:srgbClr val="4E7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29295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Picture 88">
            <a:extLst>
              <a:ext uri="{FF2B5EF4-FFF2-40B4-BE49-F238E27FC236}">
                <a16:creationId xmlns="" xmlns:a16="http://schemas.microsoft.com/office/drawing/2014/main" id="{005C7E6E-D697-4DF3-BC97-CB2D95E9B21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8572792" y="5127237"/>
            <a:ext cx="504881" cy="537509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="" xmlns:a16="http://schemas.microsoft.com/office/drawing/2014/main" id="{61140588-8286-4F6A-B856-03E25823351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7747394" y="5112861"/>
            <a:ext cx="506439" cy="539168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="" xmlns:a16="http://schemas.microsoft.com/office/drawing/2014/main" id="{73F59F75-1625-4DD0-AA73-F0F2E74F1A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9257176" y="5134430"/>
            <a:ext cx="492325" cy="524142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="" xmlns:a16="http://schemas.microsoft.com/office/drawing/2014/main" id="{C574530B-3EDD-465E-ACD1-1F98EAC4D06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5377886" y="5112861"/>
            <a:ext cx="498935" cy="531179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="" xmlns:a16="http://schemas.microsoft.com/office/drawing/2014/main" id="{9194193C-1098-4924-B3E3-23B9938AA222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0800000">
            <a:off x="6932507" y="5105753"/>
            <a:ext cx="505612" cy="538287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="" xmlns:a16="http://schemas.microsoft.com/office/drawing/2014/main" id="{FE61C1D5-B283-4204-ADEE-8E613B7A268C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0800000">
            <a:off x="6132502" y="5120217"/>
            <a:ext cx="505612" cy="538287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="" xmlns:a16="http://schemas.microsoft.com/office/drawing/2014/main" id="{8B77B00A-E142-4A5A-A5FF-6B8AB5DA976A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0800000">
            <a:off x="4559871" y="5114755"/>
            <a:ext cx="474045" cy="504680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="" xmlns:a16="http://schemas.microsoft.com/office/drawing/2014/main" id="{C1B84513-1974-43F5-B978-383BBDF8FC9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10800000">
            <a:off x="3790718" y="5109306"/>
            <a:ext cx="505612" cy="538287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="" xmlns:a16="http://schemas.microsoft.com/office/drawing/2014/main" id="{85494587-35FA-4C15-90A9-DDEBC525265B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10800000">
            <a:off x="2208147" y="5112860"/>
            <a:ext cx="498935" cy="531179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="" xmlns:a16="http://schemas.microsoft.com/office/drawing/2014/main" id="{4BE70748-FC41-4842-8D5C-F3337B3A17F3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0800000">
            <a:off x="2997389" y="5112861"/>
            <a:ext cx="498935" cy="531178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="" xmlns:a16="http://schemas.microsoft.com/office/drawing/2014/main" id="{89E14277-1FE0-4055-81FF-5AA1B34BD24C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0800000">
            <a:off x="1453676" y="5109422"/>
            <a:ext cx="505612" cy="538287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A3C9947C-DBB4-4398-B87E-BBC43834899A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557399949"/>
              </p:ext>
            </p:extLst>
          </p:nvPr>
        </p:nvGraphicFramePr>
        <p:xfrm>
          <a:off x="860851" y="1512698"/>
          <a:ext cx="8888650" cy="368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B9DBBB6-8A3F-43D2-8143-9894FF3F7842}"/>
              </a:ext>
            </a:extLst>
          </p:cNvPr>
          <p:cNvSpPr txBox="1"/>
          <p:nvPr/>
        </p:nvSpPr>
        <p:spPr>
          <a:xfrm>
            <a:off x="2032000" y="628650"/>
            <a:ext cx="7301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O VÄČŠINE ZAROBENÝCH PEŇAZÍ NEROZHODUJE ZAMESTNANEC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2960700A-B910-4E67-87A8-A70491C1D4C2}"/>
              </a:ext>
            </a:extLst>
          </p:cNvPr>
          <p:cNvSpPr txBox="1"/>
          <p:nvPr/>
        </p:nvSpPr>
        <p:spPr>
          <a:xfrm>
            <a:off x="976459" y="6229766"/>
            <a:ext cx="15132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>
                <a:latin typeface="Roboto Light" panose="02000000000000000000" pitchFamily="2" charset="0"/>
                <a:ea typeface="Roboto Light" panose="02000000000000000000" pitchFamily="2" charset="0"/>
              </a:rPr>
              <a:t>Zostatok peňazí (v %)</a:t>
            </a:r>
            <a:endParaRPr lang="sk-SK" sz="105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70D630B9-90AD-43C9-A21F-EC5A243CA92F}"/>
              </a:ext>
            </a:extLst>
          </p:cNvPr>
          <p:cNvSpPr txBox="1"/>
          <p:nvPr/>
        </p:nvSpPr>
        <p:spPr>
          <a:xfrm>
            <a:off x="6717944" y="6155896"/>
            <a:ext cx="30186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latin typeface="Roboto Light" panose="02000000000000000000" pitchFamily="2" charset="0"/>
                <a:ea typeface="Roboto Light" panose="02000000000000000000" pitchFamily="2" charset="0"/>
              </a:rPr>
              <a:t>Údaje za roky 2015 až 2017 sú revidované.</a:t>
            </a:r>
            <a:endParaRPr lang="sk-SK" sz="1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127" name="Picture 126">
            <a:extLst>
              <a:ext uri="{FF2B5EF4-FFF2-40B4-BE49-F238E27FC236}">
                <a16:creationId xmlns="" xmlns:a16="http://schemas.microsoft.com/office/drawing/2014/main" id="{E0B4B3AD-93F8-4119-8AB6-250091CFFE7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="" xmlns:a16="http://schemas.microsoft.com/office/drawing/2014/main" id="{F55BE2B2-B992-4B51-BD57-B54AE2BC9C7A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="" xmlns:a16="http://schemas.microsoft.com/office/drawing/2014/main" id="{DDC1C98A-A0A2-4489-AE6D-773EE9C1865B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146" name="Picture 145">
            <a:extLst>
              <a:ext uri="{FF2B5EF4-FFF2-40B4-BE49-F238E27FC236}">
                <a16:creationId xmlns="" xmlns:a16="http://schemas.microsoft.com/office/drawing/2014/main" id="{46A39665-FCF9-4B63-AE96-D09AD267B5C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="" xmlns:a16="http://schemas.microsoft.com/office/drawing/2014/main" id="{0C97500B-8C10-4AFC-A54A-1FB22AF3EA6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190" name="TextBox 189">
            <a:extLst>
              <a:ext uri="{FF2B5EF4-FFF2-40B4-BE49-F238E27FC236}">
                <a16:creationId xmlns="" xmlns:a16="http://schemas.microsoft.com/office/drawing/2014/main" id="{BBF72748-02D9-43A8-BE48-6D6E52DE1B43}"/>
              </a:ext>
            </a:extLst>
          </p:cNvPr>
          <p:cNvSpPr txBox="1"/>
          <p:nvPr/>
        </p:nvSpPr>
        <p:spPr>
          <a:xfrm>
            <a:off x="1326205" y="5175929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8A10145A-7CE1-4EB9-BB4C-3928A2218F47}"/>
              </a:ext>
            </a:extLst>
          </p:cNvPr>
          <p:cNvSpPr txBox="1"/>
          <p:nvPr/>
        </p:nvSpPr>
        <p:spPr>
          <a:xfrm>
            <a:off x="3648260" y="6247743"/>
            <a:ext cx="208902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>
                <a:latin typeface="Roboto Light" panose="02000000000000000000" pitchFamily="2" charset="0"/>
                <a:ea typeface="Roboto Light" panose="02000000000000000000" pitchFamily="2" charset="0"/>
              </a:rPr>
              <a:t>Celkové daňové bremeno (v %)</a:t>
            </a:r>
            <a:endParaRPr lang="sk-SK" sz="1050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="" xmlns:a16="http://schemas.microsoft.com/office/drawing/2014/main" id="{CA44C2CB-7162-48BB-AFB9-DD20D60E6A9D}"/>
              </a:ext>
            </a:extLst>
          </p:cNvPr>
          <p:cNvSpPr txBox="1"/>
          <p:nvPr/>
        </p:nvSpPr>
        <p:spPr>
          <a:xfrm rot="16200000">
            <a:off x="9043776" y="1985707"/>
            <a:ext cx="950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36, 93 %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="" xmlns:a16="http://schemas.microsoft.com/office/drawing/2014/main" id="{7898CE9F-041E-4FFB-B966-46ACB30A5A7F}"/>
              </a:ext>
            </a:extLst>
          </p:cNvPr>
          <p:cNvSpPr txBox="1"/>
          <p:nvPr/>
        </p:nvSpPr>
        <p:spPr>
          <a:xfrm>
            <a:off x="2886346" y="518824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2016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3D66CF46-4273-4ADF-BA8B-A0F35C537626}"/>
              </a:ext>
            </a:extLst>
          </p:cNvPr>
          <p:cNvSpPr txBox="1"/>
          <p:nvPr/>
        </p:nvSpPr>
        <p:spPr>
          <a:xfrm>
            <a:off x="3678366" y="519692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2017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2BFC604F-88FB-4BAF-AC89-373693C00E5E}"/>
              </a:ext>
            </a:extLst>
          </p:cNvPr>
          <p:cNvSpPr txBox="1"/>
          <p:nvPr/>
        </p:nvSpPr>
        <p:spPr>
          <a:xfrm>
            <a:off x="4434484" y="5187588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2018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682DADA2-5711-42EC-A7F9-EC7A330AC90D}"/>
              </a:ext>
            </a:extLst>
          </p:cNvPr>
          <p:cNvSpPr txBox="1"/>
          <p:nvPr/>
        </p:nvSpPr>
        <p:spPr>
          <a:xfrm>
            <a:off x="5253112" y="5175929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2019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3E78A817-35CA-4932-B994-7518C9F6C8E8}"/>
              </a:ext>
            </a:extLst>
          </p:cNvPr>
          <p:cNvSpPr txBox="1"/>
          <p:nvPr/>
        </p:nvSpPr>
        <p:spPr>
          <a:xfrm>
            <a:off x="6023293" y="519692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2020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="" xmlns:a16="http://schemas.microsoft.com/office/drawing/2014/main" id="{3C06D363-5AD2-4BDF-A210-EB2FFC2D1773}"/>
              </a:ext>
            </a:extLst>
          </p:cNvPr>
          <p:cNvSpPr txBox="1"/>
          <p:nvPr/>
        </p:nvSpPr>
        <p:spPr>
          <a:xfrm>
            <a:off x="6818156" y="518905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8FE91C1A-C200-4560-A88A-2519F6468D27}"/>
              </a:ext>
            </a:extLst>
          </p:cNvPr>
          <p:cNvSpPr txBox="1"/>
          <p:nvPr/>
        </p:nvSpPr>
        <p:spPr>
          <a:xfrm>
            <a:off x="7629391" y="5174696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2022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="" xmlns:a16="http://schemas.microsoft.com/office/drawing/2014/main" id="{13EEE5B1-A8E5-4393-894D-9EDE1D3FD7F5}"/>
              </a:ext>
            </a:extLst>
          </p:cNvPr>
          <p:cNvSpPr txBox="1"/>
          <p:nvPr/>
        </p:nvSpPr>
        <p:spPr>
          <a:xfrm>
            <a:off x="8459335" y="5193417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2023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="" xmlns:a16="http://schemas.microsoft.com/office/drawing/2014/main" id="{4B8770E7-6F5A-4111-8395-BFEBA4CE4997}"/>
              </a:ext>
            </a:extLst>
          </p:cNvPr>
          <p:cNvSpPr txBox="1"/>
          <p:nvPr/>
        </p:nvSpPr>
        <p:spPr>
          <a:xfrm>
            <a:off x="9135656" y="5204947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2024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463AF62C-A239-409D-B75D-545E467CE893}"/>
              </a:ext>
            </a:extLst>
          </p:cNvPr>
          <p:cNvSpPr txBox="1"/>
          <p:nvPr/>
        </p:nvSpPr>
        <p:spPr>
          <a:xfrm>
            <a:off x="2079339" y="5188243"/>
            <a:ext cx="7497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Rok</a:t>
            </a:r>
          </a:p>
          <a:p>
            <a:pPr algn="ctr"/>
            <a:r>
              <a:rPr lang="sk-SK" sz="105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2015</a:t>
            </a:r>
          </a:p>
        </p:txBody>
      </p:sp>
      <p:sp>
        <p:nvSpPr>
          <p:cNvPr id="2" name="Arrow: Pentagon 1">
            <a:extLst>
              <a:ext uri="{FF2B5EF4-FFF2-40B4-BE49-F238E27FC236}">
                <a16:creationId xmlns="" xmlns:a16="http://schemas.microsoft.com/office/drawing/2014/main" id="{0161BB97-1E8F-4EC0-B90F-189134A66805}"/>
              </a:ext>
            </a:extLst>
          </p:cNvPr>
          <p:cNvSpPr/>
          <p:nvPr/>
        </p:nvSpPr>
        <p:spPr>
          <a:xfrm rot="16200000">
            <a:off x="691129" y="3907214"/>
            <a:ext cx="2084181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9" name="Arrow: Pentagon 108">
            <a:extLst>
              <a:ext uri="{FF2B5EF4-FFF2-40B4-BE49-F238E27FC236}">
                <a16:creationId xmlns="" xmlns:a16="http://schemas.microsoft.com/office/drawing/2014/main" id="{A0F5C44C-B77A-438A-9708-3B186C9ECFFD}"/>
              </a:ext>
            </a:extLst>
          </p:cNvPr>
          <p:cNvSpPr/>
          <p:nvPr/>
        </p:nvSpPr>
        <p:spPr>
          <a:xfrm rot="5400000">
            <a:off x="1111562" y="2207680"/>
            <a:ext cx="1246329" cy="246219"/>
          </a:xfrm>
          <a:prstGeom prst="homePlate">
            <a:avLst/>
          </a:prstGeom>
          <a:solidFill>
            <a:srgbClr val="4E79A6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E7DCCB8D-DEC3-4249-9DD3-EEF927071F13}"/>
              </a:ext>
            </a:extLst>
          </p:cNvPr>
          <p:cNvSpPr txBox="1"/>
          <p:nvPr/>
        </p:nvSpPr>
        <p:spPr>
          <a:xfrm rot="16200000">
            <a:off x="1151870" y="3856333"/>
            <a:ext cx="1162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60,34 %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="" xmlns:a16="http://schemas.microsoft.com/office/drawing/2014/main" id="{84E6E6DE-B18F-49BC-962D-64A6ED854B43}"/>
              </a:ext>
            </a:extLst>
          </p:cNvPr>
          <p:cNvSpPr txBox="1"/>
          <p:nvPr/>
        </p:nvSpPr>
        <p:spPr>
          <a:xfrm rot="16200000">
            <a:off x="1270677" y="2059944"/>
            <a:ext cx="930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39,66 %</a:t>
            </a:r>
          </a:p>
        </p:txBody>
      </p:sp>
      <p:sp>
        <p:nvSpPr>
          <p:cNvPr id="110" name="Arrow: Pentagon 109">
            <a:extLst>
              <a:ext uri="{FF2B5EF4-FFF2-40B4-BE49-F238E27FC236}">
                <a16:creationId xmlns="" xmlns:a16="http://schemas.microsoft.com/office/drawing/2014/main" id="{DD15882A-E3AF-4F11-9D2B-DB73F3F94E7F}"/>
              </a:ext>
            </a:extLst>
          </p:cNvPr>
          <p:cNvSpPr/>
          <p:nvPr/>
        </p:nvSpPr>
        <p:spPr>
          <a:xfrm rot="16200000">
            <a:off x="1407547" y="3890074"/>
            <a:ext cx="2118460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2" name="Arrow: Pentagon 111">
            <a:extLst>
              <a:ext uri="{FF2B5EF4-FFF2-40B4-BE49-F238E27FC236}">
                <a16:creationId xmlns="" xmlns:a16="http://schemas.microsoft.com/office/drawing/2014/main" id="{4AE969E1-A103-4912-A33C-7687F074D1E8}"/>
              </a:ext>
            </a:extLst>
          </p:cNvPr>
          <p:cNvSpPr/>
          <p:nvPr/>
        </p:nvSpPr>
        <p:spPr>
          <a:xfrm rot="5400000">
            <a:off x="1861687" y="2191112"/>
            <a:ext cx="1213192" cy="246219"/>
          </a:xfrm>
          <a:prstGeom prst="homePlate">
            <a:avLst/>
          </a:prstGeom>
          <a:solidFill>
            <a:srgbClr val="F28E29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5" name="TextBox 134">
            <a:extLst>
              <a:ext uri="{FF2B5EF4-FFF2-40B4-BE49-F238E27FC236}">
                <a16:creationId xmlns="" xmlns:a16="http://schemas.microsoft.com/office/drawing/2014/main" id="{75BE50E0-600E-4FAA-9BAF-01832812CF68}"/>
              </a:ext>
            </a:extLst>
          </p:cNvPr>
          <p:cNvSpPr txBox="1"/>
          <p:nvPr/>
        </p:nvSpPr>
        <p:spPr>
          <a:xfrm rot="16200000">
            <a:off x="1952380" y="2067054"/>
            <a:ext cx="10366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38,90 %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4F611670-3853-4D32-A9F5-7CA5DC0DF9A2}"/>
              </a:ext>
            </a:extLst>
          </p:cNvPr>
          <p:cNvSpPr txBox="1"/>
          <p:nvPr/>
        </p:nvSpPr>
        <p:spPr>
          <a:xfrm rot="16200000">
            <a:off x="1895521" y="3841990"/>
            <a:ext cx="11503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61,10 %</a:t>
            </a:r>
          </a:p>
        </p:txBody>
      </p:sp>
      <p:sp>
        <p:nvSpPr>
          <p:cNvPr id="156" name="Arrow: Pentagon 155">
            <a:extLst>
              <a:ext uri="{FF2B5EF4-FFF2-40B4-BE49-F238E27FC236}">
                <a16:creationId xmlns="" xmlns:a16="http://schemas.microsoft.com/office/drawing/2014/main" id="{49CF00CC-02A5-4C06-AB53-A73D0AA86133}"/>
              </a:ext>
            </a:extLst>
          </p:cNvPr>
          <p:cNvSpPr/>
          <p:nvPr/>
        </p:nvSpPr>
        <p:spPr>
          <a:xfrm rot="16200000">
            <a:off x="2174190" y="3894310"/>
            <a:ext cx="2126935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7" name="Arrow: Pentagon 156">
            <a:extLst>
              <a:ext uri="{FF2B5EF4-FFF2-40B4-BE49-F238E27FC236}">
                <a16:creationId xmlns="" xmlns:a16="http://schemas.microsoft.com/office/drawing/2014/main" id="{04C6BED7-148F-4AC1-86E2-506991B98385}"/>
              </a:ext>
            </a:extLst>
          </p:cNvPr>
          <p:cNvSpPr/>
          <p:nvPr/>
        </p:nvSpPr>
        <p:spPr>
          <a:xfrm rot="5400000">
            <a:off x="2632567" y="2199586"/>
            <a:ext cx="1213193" cy="246219"/>
          </a:xfrm>
          <a:prstGeom prst="homePlate">
            <a:avLst/>
          </a:prstGeom>
          <a:solidFill>
            <a:srgbClr val="DF5757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2" name="TextBox 201">
            <a:extLst>
              <a:ext uri="{FF2B5EF4-FFF2-40B4-BE49-F238E27FC236}">
                <a16:creationId xmlns="" xmlns:a16="http://schemas.microsoft.com/office/drawing/2014/main" id="{82950FAA-C47A-4D3F-AFF1-DA60B8C19F1F}"/>
              </a:ext>
            </a:extLst>
          </p:cNvPr>
          <p:cNvSpPr txBox="1"/>
          <p:nvPr/>
        </p:nvSpPr>
        <p:spPr>
          <a:xfrm rot="16200000">
            <a:off x="2695488" y="3829754"/>
            <a:ext cx="1088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61,86 %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1642C0F7-9F3E-4D2F-8B0F-B58C5B0FC277}"/>
              </a:ext>
            </a:extLst>
          </p:cNvPr>
          <p:cNvSpPr txBox="1"/>
          <p:nvPr/>
        </p:nvSpPr>
        <p:spPr>
          <a:xfrm rot="16200000">
            <a:off x="2761103" y="2075044"/>
            <a:ext cx="972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38,14 %</a:t>
            </a:r>
          </a:p>
        </p:txBody>
      </p:sp>
      <p:sp>
        <p:nvSpPr>
          <p:cNvPr id="158" name="Arrow: Pentagon 157">
            <a:extLst>
              <a:ext uri="{FF2B5EF4-FFF2-40B4-BE49-F238E27FC236}">
                <a16:creationId xmlns="" xmlns:a16="http://schemas.microsoft.com/office/drawing/2014/main" id="{41F93815-16F4-431B-BA8A-F9E718858015}"/>
              </a:ext>
            </a:extLst>
          </p:cNvPr>
          <p:cNvSpPr/>
          <p:nvPr/>
        </p:nvSpPr>
        <p:spPr>
          <a:xfrm rot="16200000">
            <a:off x="2986752" y="3890073"/>
            <a:ext cx="211846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9" name="Arrow: Pentagon 158">
            <a:extLst>
              <a:ext uri="{FF2B5EF4-FFF2-40B4-BE49-F238E27FC236}">
                <a16:creationId xmlns="" xmlns:a16="http://schemas.microsoft.com/office/drawing/2014/main" id="{1FE0991A-6825-4F24-A201-F01CF1324FE8}"/>
              </a:ext>
            </a:extLst>
          </p:cNvPr>
          <p:cNvSpPr/>
          <p:nvPr/>
        </p:nvSpPr>
        <p:spPr>
          <a:xfrm rot="5400000">
            <a:off x="3424325" y="2207680"/>
            <a:ext cx="1246329" cy="246219"/>
          </a:xfrm>
          <a:prstGeom prst="homePlate">
            <a:avLst/>
          </a:prstGeom>
          <a:solidFill>
            <a:srgbClr val="76B7B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3" name="TextBox 202">
            <a:extLst>
              <a:ext uri="{FF2B5EF4-FFF2-40B4-BE49-F238E27FC236}">
                <a16:creationId xmlns="" xmlns:a16="http://schemas.microsoft.com/office/drawing/2014/main" id="{16B90938-AA05-4C3C-990F-525EE9FEB282}"/>
              </a:ext>
            </a:extLst>
          </p:cNvPr>
          <p:cNvSpPr txBox="1"/>
          <p:nvPr/>
        </p:nvSpPr>
        <p:spPr>
          <a:xfrm rot="16200000">
            <a:off x="3603351" y="3835552"/>
            <a:ext cx="899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62,67 %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F50E22AA-7BE7-405D-86A1-CE1C3A474A0B}"/>
              </a:ext>
            </a:extLst>
          </p:cNvPr>
          <p:cNvSpPr txBox="1"/>
          <p:nvPr/>
        </p:nvSpPr>
        <p:spPr>
          <a:xfrm rot="16200000">
            <a:off x="3570588" y="2077892"/>
            <a:ext cx="972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37,33 %</a:t>
            </a:r>
          </a:p>
        </p:txBody>
      </p:sp>
      <p:sp>
        <p:nvSpPr>
          <p:cNvPr id="161" name="Arrow: Pentagon 160">
            <a:extLst>
              <a:ext uri="{FF2B5EF4-FFF2-40B4-BE49-F238E27FC236}">
                <a16:creationId xmlns="" xmlns:a16="http://schemas.microsoft.com/office/drawing/2014/main" id="{3F25365A-B164-4BBD-933C-C99863B4DBDF}"/>
              </a:ext>
            </a:extLst>
          </p:cNvPr>
          <p:cNvSpPr/>
          <p:nvPr/>
        </p:nvSpPr>
        <p:spPr>
          <a:xfrm rot="16200000">
            <a:off x="3740612" y="3890073"/>
            <a:ext cx="211846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2" name="Arrow: Pentagon 161">
            <a:extLst>
              <a:ext uri="{FF2B5EF4-FFF2-40B4-BE49-F238E27FC236}">
                <a16:creationId xmlns="" xmlns:a16="http://schemas.microsoft.com/office/drawing/2014/main" id="{A5F65A75-7E31-4661-BD0B-E51F487453C4}"/>
              </a:ext>
            </a:extLst>
          </p:cNvPr>
          <p:cNvSpPr/>
          <p:nvPr/>
        </p:nvSpPr>
        <p:spPr>
          <a:xfrm rot="5400000">
            <a:off x="4178185" y="2207680"/>
            <a:ext cx="1246329" cy="246219"/>
          </a:xfrm>
          <a:prstGeom prst="homePlate">
            <a:avLst/>
          </a:prstGeom>
          <a:solidFill>
            <a:srgbClr val="59A14E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4" name="TextBox 203">
            <a:extLst>
              <a:ext uri="{FF2B5EF4-FFF2-40B4-BE49-F238E27FC236}">
                <a16:creationId xmlns="" xmlns:a16="http://schemas.microsoft.com/office/drawing/2014/main" id="{5E31C047-0713-4A38-B593-00483FF49692}"/>
              </a:ext>
            </a:extLst>
          </p:cNvPr>
          <p:cNvSpPr txBox="1"/>
          <p:nvPr/>
        </p:nvSpPr>
        <p:spPr>
          <a:xfrm rot="16200000">
            <a:off x="4302119" y="3812478"/>
            <a:ext cx="1012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62,52 %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C2E1CE2B-556B-419D-99DE-FC17622EBB93}"/>
              </a:ext>
            </a:extLst>
          </p:cNvPr>
          <p:cNvSpPr txBox="1"/>
          <p:nvPr/>
        </p:nvSpPr>
        <p:spPr>
          <a:xfrm rot="16200000">
            <a:off x="4334147" y="2071373"/>
            <a:ext cx="9504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37,48 %</a:t>
            </a:r>
          </a:p>
        </p:txBody>
      </p:sp>
      <p:sp>
        <p:nvSpPr>
          <p:cNvPr id="163" name="Arrow: Pentagon 162">
            <a:extLst>
              <a:ext uri="{FF2B5EF4-FFF2-40B4-BE49-F238E27FC236}">
                <a16:creationId xmlns="" xmlns:a16="http://schemas.microsoft.com/office/drawing/2014/main" id="{FA845B1D-66C6-4AF5-82A7-5509E03A93C7}"/>
              </a:ext>
            </a:extLst>
          </p:cNvPr>
          <p:cNvSpPr/>
          <p:nvPr/>
        </p:nvSpPr>
        <p:spPr>
          <a:xfrm rot="16200000">
            <a:off x="4555019" y="3890072"/>
            <a:ext cx="2118464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4" name="Arrow: Pentagon 163">
            <a:extLst>
              <a:ext uri="{FF2B5EF4-FFF2-40B4-BE49-F238E27FC236}">
                <a16:creationId xmlns="" xmlns:a16="http://schemas.microsoft.com/office/drawing/2014/main" id="{A5DB36C8-BDE8-42E3-BADE-89C760F75AEE}"/>
              </a:ext>
            </a:extLst>
          </p:cNvPr>
          <p:cNvSpPr/>
          <p:nvPr/>
        </p:nvSpPr>
        <p:spPr>
          <a:xfrm rot="5400000">
            <a:off x="5009160" y="2191112"/>
            <a:ext cx="1213193" cy="246219"/>
          </a:xfrm>
          <a:prstGeom prst="homePlate">
            <a:avLst/>
          </a:prstGeom>
          <a:solidFill>
            <a:srgbClr val="ECC845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5" name="TextBox 204">
            <a:extLst>
              <a:ext uri="{FF2B5EF4-FFF2-40B4-BE49-F238E27FC236}">
                <a16:creationId xmlns="" xmlns:a16="http://schemas.microsoft.com/office/drawing/2014/main" id="{44C213B5-D404-4799-B864-EA0629132F99}"/>
              </a:ext>
            </a:extLst>
          </p:cNvPr>
          <p:cNvSpPr txBox="1"/>
          <p:nvPr/>
        </p:nvSpPr>
        <p:spPr>
          <a:xfrm rot="16200000">
            <a:off x="5114697" y="3821212"/>
            <a:ext cx="101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63,75 %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6E6092A4-AF27-4841-9483-ED60EF6548E9}"/>
              </a:ext>
            </a:extLst>
          </p:cNvPr>
          <p:cNvSpPr txBox="1"/>
          <p:nvPr/>
        </p:nvSpPr>
        <p:spPr>
          <a:xfrm rot="16200000">
            <a:off x="5200412" y="2071372"/>
            <a:ext cx="853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36,25 %</a:t>
            </a:r>
          </a:p>
        </p:txBody>
      </p:sp>
      <p:sp>
        <p:nvSpPr>
          <p:cNvPr id="165" name="Arrow: Pentagon 164">
            <a:extLst>
              <a:ext uri="{FF2B5EF4-FFF2-40B4-BE49-F238E27FC236}">
                <a16:creationId xmlns="" xmlns:a16="http://schemas.microsoft.com/office/drawing/2014/main" id="{CCC06B00-CE0C-42BB-A648-B6BB042C0ECF}"/>
              </a:ext>
            </a:extLst>
          </p:cNvPr>
          <p:cNvSpPr/>
          <p:nvPr/>
        </p:nvSpPr>
        <p:spPr>
          <a:xfrm rot="16200000">
            <a:off x="5335473" y="3890071"/>
            <a:ext cx="2118466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6" name="Arrow: Pentagon 165">
            <a:extLst>
              <a:ext uri="{FF2B5EF4-FFF2-40B4-BE49-F238E27FC236}">
                <a16:creationId xmlns="" xmlns:a16="http://schemas.microsoft.com/office/drawing/2014/main" id="{39C77F3F-A7A5-48B6-B73F-E969A25DE789}"/>
              </a:ext>
            </a:extLst>
          </p:cNvPr>
          <p:cNvSpPr/>
          <p:nvPr/>
        </p:nvSpPr>
        <p:spPr>
          <a:xfrm rot="5400000">
            <a:off x="5789615" y="2191112"/>
            <a:ext cx="1213193" cy="246219"/>
          </a:xfrm>
          <a:prstGeom prst="homePlate">
            <a:avLst/>
          </a:prstGeom>
          <a:solidFill>
            <a:srgbClr val="B17AA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7" name="Arrow: Pentagon 166">
            <a:extLst>
              <a:ext uri="{FF2B5EF4-FFF2-40B4-BE49-F238E27FC236}">
                <a16:creationId xmlns="" xmlns:a16="http://schemas.microsoft.com/office/drawing/2014/main" id="{0254B173-0A97-42CD-9906-53F308EBB69B}"/>
              </a:ext>
            </a:extLst>
          </p:cNvPr>
          <p:cNvSpPr/>
          <p:nvPr/>
        </p:nvSpPr>
        <p:spPr>
          <a:xfrm rot="16200000">
            <a:off x="6159653" y="3907214"/>
            <a:ext cx="2084181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8" name="Arrow: Pentagon 167">
            <a:extLst>
              <a:ext uri="{FF2B5EF4-FFF2-40B4-BE49-F238E27FC236}">
                <a16:creationId xmlns="" xmlns:a16="http://schemas.microsoft.com/office/drawing/2014/main" id="{DD740702-5B08-429A-AB93-726C067FE05F}"/>
              </a:ext>
            </a:extLst>
          </p:cNvPr>
          <p:cNvSpPr/>
          <p:nvPr/>
        </p:nvSpPr>
        <p:spPr>
          <a:xfrm rot="5400000">
            <a:off x="6580086" y="2207680"/>
            <a:ext cx="1246329" cy="246219"/>
          </a:xfrm>
          <a:prstGeom prst="homePlate">
            <a:avLst/>
          </a:prstGeom>
          <a:solidFill>
            <a:srgbClr val="F59AA6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8" name="TextBox 287">
            <a:extLst>
              <a:ext uri="{FF2B5EF4-FFF2-40B4-BE49-F238E27FC236}">
                <a16:creationId xmlns="" xmlns:a16="http://schemas.microsoft.com/office/drawing/2014/main" id="{C054501F-678D-4E0B-9DFE-29DDBDC44AAE}"/>
              </a:ext>
            </a:extLst>
          </p:cNvPr>
          <p:cNvSpPr txBox="1"/>
          <p:nvPr/>
        </p:nvSpPr>
        <p:spPr>
          <a:xfrm rot="16200000">
            <a:off x="5898865" y="3807327"/>
            <a:ext cx="1012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62,66 %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ABD161F7-5DFE-41F6-8EF3-7EA7DC7CF668}"/>
              </a:ext>
            </a:extLst>
          </p:cNvPr>
          <p:cNvSpPr txBox="1"/>
          <p:nvPr/>
        </p:nvSpPr>
        <p:spPr>
          <a:xfrm rot="16200000">
            <a:off x="5929732" y="2067055"/>
            <a:ext cx="950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37,34 %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="" xmlns:a16="http://schemas.microsoft.com/office/drawing/2014/main" id="{3901260D-0EE2-4822-8FC3-DA609F63364D}"/>
              </a:ext>
            </a:extLst>
          </p:cNvPr>
          <p:cNvSpPr txBox="1"/>
          <p:nvPr/>
        </p:nvSpPr>
        <p:spPr>
          <a:xfrm rot="16200000">
            <a:off x="6687424" y="3841991"/>
            <a:ext cx="1040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62,49 %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E124E7A0-6C4F-43AE-ABEA-88FF493B8824}"/>
              </a:ext>
            </a:extLst>
          </p:cNvPr>
          <p:cNvSpPr txBox="1"/>
          <p:nvPr/>
        </p:nvSpPr>
        <p:spPr>
          <a:xfrm rot="16200000">
            <a:off x="6742599" y="2083373"/>
            <a:ext cx="930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37,51 %</a:t>
            </a:r>
          </a:p>
        </p:txBody>
      </p:sp>
      <p:sp>
        <p:nvSpPr>
          <p:cNvPr id="169" name="Arrow: Pentagon 168">
            <a:extLst>
              <a:ext uri="{FF2B5EF4-FFF2-40B4-BE49-F238E27FC236}">
                <a16:creationId xmlns="" xmlns:a16="http://schemas.microsoft.com/office/drawing/2014/main" id="{A926690A-C995-4708-B5B5-314E66A0CFDB}"/>
              </a:ext>
            </a:extLst>
          </p:cNvPr>
          <p:cNvSpPr/>
          <p:nvPr/>
        </p:nvSpPr>
        <p:spPr>
          <a:xfrm rot="16200000">
            <a:off x="6931997" y="3877743"/>
            <a:ext cx="214312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1" name="Arrow: Pentagon 170">
            <a:extLst>
              <a:ext uri="{FF2B5EF4-FFF2-40B4-BE49-F238E27FC236}">
                <a16:creationId xmlns="" xmlns:a16="http://schemas.microsoft.com/office/drawing/2014/main" id="{9010AD17-1DD6-41C4-B687-007A0E495F99}"/>
              </a:ext>
            </a:extLst>
          </p:cNvPr>
          <p:cNvSpPr/>
          <p:nvPr/>
        </p:nvSpPr>
        <p:spPr>
          <a:xfrm rot="5400000">
            <a:off x="7398467" y="2191112"/>
            <a:ext cx="1213193" cy="246219"/>
          </a:xfrm>
          <a:prstGeom prst="homePlate">
            <a:avLst/>
          </a:prstGeom>
          <a:solidFill>
            <a:srgbClr val="9B755E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2" name="Arrow: Pentagon 171">
            <a:extLst>
              <a:ext uri="{FF2B5EF4-FFF2-40B4-BE49-F238E27FC236}">
                <a16:creationId xmlns="" xmlns:a16="http://schemas.microsoft.com/office/drawing/2014/main" id="{61548CE1-302F-4A5E-87C6-6479A0003300}"/>
              </a:ext>
            </a:extLst>
          </p:cNvPr>
          <p:cNvSpPr/>
          <p:nvPr/>
        </p:nvSpPr>
        <p:spPr>
          <a:xfrm rot="16200000">
            <a:off x="7741907" y="3877743"/>
            <a:ext cx="2143122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3" name="Arrow: Pentagon 172">
            <a:extLst>
              <a:ext uri="{FF2B5EF4-FFF2-40B4-BE49-F238E27FC236}">
                <a16:creationId xmlns="" xmlns:a16="http://schemas.microsoft.com/office/drawing/2014/main" id="{3FEBE7E1-9ADC-4898-A6F0-3B86310CC0DD}"/>
              </a:ext>
            </a:extLst>
          </p:cNvPr>
          <p:cNvSpPr/>
          <p:nvPr/>
        </p:nvSpPr>
        <p:spPr>
          <a:xfrm rot="5400000">
            <a:off x="8208377" y="2191112"/>
            <a:ext cx="1213193" cy="246219"/>
          </a:xfrm>
          <a:prstGeom prst="homePlate">
            <a:avLst/>
          </a:prstGeom>
          <a:solidFill>
            <a:srgbClr val="BBB1AC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4" name="Arrow: Pentagon 173">
            <a:extLst>
              <a:ext uri="{FF2B5EF4-FFF2-40B4-BE49-F238E27FC236}">
                <a16:creationId xmlns="" xmlns:a16="http://schemas.microsoft.com/office/drawing/2014/main" id="{7AFE045A-72F8-496D-9A88-52129EC2615E}"/>
              </a:ext>
            </a:extLst>
          </p:cNvPr>
          <p:cNvSpPr/>
          <p:nvPr/>
        </p:nvSpPr>
        <p:spPr>
          <a:xfrm rot="16200000">
            <a:off x="8427940" y="3877742"/>
            <a:ext cx="2143124" cy="246219"/>
          </a:xfrm>
          <a:prstGeom prst="homePlate">
            <a:avLst/>
          </a:prstGeom>
          <a:solidFill>
            <a:schemeClr val="bg1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5" name="Arrow: Pentagon 174">
            <a:extLst>
              <a:ext uri="{FF2B5EF4-FFF2-40B4-BE49-F238E27FC236}">
                <a16:creationId xmlns="" xmlns:a16="http://schemas.microsoft.com/office/drawing/2014/main" id="{7794A7D3-461D-4006-9953-8273398AFA57}"/>
              </a:ext>
            </a:extLst>
          </p:cNvPr>
          <p:cNvSpPr/>
          <p:nvPr/>
        </p:nvSpPr>
        <p:spPr>
          <a:xfrm rot="5400000">
            <a:off x="8909213" y="2176310"/>
            <a:ext cx="1183589" cy="246219"/>
          </a:xfrm>
          <a:prstGeom prst="homePlate">
            <a:avLst/>
          </a:prstGeom>
          <a:solidFill>
            <a:srgbClr val="6A8985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FA14E8CF-E3D3-4E51-ADD3-201D03CAF695}"/>
              </a:ext>
            </a:extLst>
          </p:cNvPr>
          <p:cNvSpPr txBox="1"/>
          <p:nvPr/>
        </p:nvSpPr>
        <p:spPr>
          <a:xfrm rot="16200000">
            <a:off x="7493048" y="3821900"/>
            <a:ext cx="104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63,27 %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="" xmlns:a16="http://schemas.microsoft.com/office/drawing/2014/main" id="{D71E2771-81CA-4366-BDD5-3C34F43FB580}"/>
              </a:ext>
            </a:extLst>
          </p:cNvPr>
          <p:cNvSpPr txBox="1"/>
          <p:nvPr/>
        </p:nvSpPr>
        <p:spPr>
          <a:xfrm rot="16200000">
            <a:off x="8293052" y="3824073"/>
            <a:ext cx="104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63,07 %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68962605-ABC1-40AA-A7B0-CC16B3F5500A}"/>
              </a:ext>
            </a:extLst>
          </p:cNvPr>
          <p:cNvSpPr txBox="1"/>
          <p:nvPr/>
        </p:nvSpPr>
        <p:spPr>
          <a:xfrm rot="16200000">
            <a:off x="7524836" y="2072630"/>
            <a:ext cx="97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36,73 %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="" xmlns:a16="http://schemas.microsoft.com/office/drawing/2014/main" id="{111D1C2E-25E2-47B9-A706-200C7EDCF248}"/>
              </a:ext>
            </a:extLst>
          </p:cNvPr>
          <p:cNvSpPr txBox="1"/>
          <p:nvPr/>
        </p:nvSpPr>
        <p:spPr>
          <a:xfrm rot="16200000">
            <a:off x="8982925" y="3835553"/>
            <a:ext cx="104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63,44 %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="" xmlns:a16="http://schemas.microsoft.com/office/drawing/2014/main" id="{FE6F38B8-6387-4B6C-A0B3-5A2CE66C6133}"/>
              </a:ext>
            </a:extLst>
          </p:cNvPr>
          <p:cNvSpPr txBox="1"/>
          <p:nvPr/>
        </p:nvSpPr>
        <p:spPr>
          <a:xfrm rot="16200000">
            <a:off x="9032938" y="2060555"/>
            <a:ext cx="97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35,56 %</a:t>
            </a:r>
          </a:p>
        </p:txBody>
      </p:sp>
      <p:sp>
        <p:nvSpPr>
          <p:cNvPr id="178" name="Arrow: Pentagon 177">
            <a:extLst>
              <a:ext uri="{FF2B5EF4-FFF2-40B4-BE49-F238E27FC236}">
                <a16:creationId xmlns="" xmlns:a16="http://schemas.microsoft.com/office/drawing/2014/main" id="{B4D74D2D-61C6-41E4-A7A2-F93CF2DA3EBE}"/>
              </a:ext>
            </a:extLst>
          </p:cNvPr>
          <p:cNvSpPr/>
          <p:nvPr/>
        </p:nvSpPr>
        <p:spPr>
          <a:xfrm rot="16200000">
            <a:off x="3605748" y="6055898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9" name="Arrow: Pentagon 178">
            <a:extLst>
              <a:ext uri="{FF2B5EF4-FFF2-40B4-BE49-F238E27FC236}">
                <a16:creationId xmlns="" xmlns:a16="http://schemas.microsoft.com/office/drawing/2014/main" id="{17AF7F8E-17E8-40D4-A82D-9FA99A09FBF2}"/>
              </a:ext>
            </a:extLst>
          </p:cNvPr>
          <p:cNvSpPr/>
          <p:nvPr/>
        </p:nvSpPr>
        <p:spPr>
          <a:xfrm rot="16200000">
            <a:off x="3661426" y="6056954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0" name="Arrow: Pentagon 179">
            <a:extLst>
              <a:ext uri="{FF2B5EF4-FFF2-40B4-BE49-F238E27FC236}">
                <a16:creationId xmlns="" xmlns:a16="http://schemas.microsoft.com/office/drawing/2014/main" id="{E90D898E-4DEF-4958-AB4C-67F93CD85021}"/>
              </a:ext>
            </a:extLst>
          </p:cNvPr>
          <p:cNvSpPr/>
          <p:nvPr/>
        </p:nvSpPr>
        <p:spPr>
          <a:xfrm rot="16200000">
            <a:off x="3720145" y="6057701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1" name="Arrow: Pentagon 180">
            <a:extLst>
              <a:ext uri="{FF2B5EF4-FFF2-40B4-BE49-F238E27FC236}">
                <a16:creationId xmlns="" xmlns:a16="http://schemas.microsoft.com/office/drawing/2014/main" id="{CE2DA028-F6DB-4D98-806B-137D5BD40D6D}"/>
              </a:ext>
            </a:extLst>
          </p:cNvPr>
          <p:cNvSpPr/>
          <p:nvPr/>
        </p:nvSpPr>
        <p:spPr>
          <a:xfrm rot="16200000">
            <a:off x="3778417" y="6056069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2" name="Arrow: Pentagon 181">
            <a:extLst>
              <a:ext uri="{FF2B5EF4-FFF2-40B4-BE49-F238E27FC236}">
                <a16:creationId xmlns="" xmlns:a16="http://schemas.microsoft.com/office/drawing/2014/main" id="{C685BABF-9063-4270-983F-93A64AF39F8C}"/>
              </a:ext>
            </a:extLst>
          </p:cNvPr>
          <p:cNvSpPr/>
          <p:nvPr/>
        </p:nvSpPr>
        <p:spPr>
          <a:xfrm rot="16200000">
            <a:off x="3840375" y="6055662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3" name="Arrow: Pentagon 182">
            <a:extLst>
              <a:ext uri="{FF2B5EF4-FFF2-40B4-BE49-F238E27FC236}">
                <a16:creationId xmlns="" xmlns:a16="http://schemas.microsoft.com/office/drawing/2014/main" id="{A9A46F95-EC49-43DC-B006-78F0BFD628EB}"/>
              </a:ext>
            </a:extLst>
          </p:cNvPr>
          <p:cNvSpPr/>
          <p:nvPr/>
        </p:nvSpPr>
        <p:spPr>
          <a:xfrm rot="16200000">
            <a:off x="3894949" y="6055662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4" name="Arrow: Pentagon 183">
            <a:extLst>
              <a:ext uri="{FF2B5EF4-FFF2-40B4-BE49-F238E27FC236}">
                <a16:creationId xmlns="" xmlns:a16="http://schemas.microsoft.com/office/drawing/2014/main" id="{1271F12E-CB6E-4D72-95D2-A86B423D37A6}"/>
              </a:ext>
            </a:extLst>
          </p:cNvPr>
          <p:cNvSpPr/>
          <p:nvPr/>
        </p:nvSpPr>
        <p:spPr>
          <a:xfrm rot="16200000">
            <a:off x="3950490" y="6054707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5" name="Arrow: Pentagon 184">
            <a:extLst>
              <a:ext uri="{FF2B5EF4-FFF2-40B4-BE49-F238E27FC236}">
                <a16:creationId xmlns="" xmlns:a16="http://schemas.microsoft.com/office/drawing/2014/main" id="{D341F58C-53E4-4DF2-AFAA-92E78EF3E0E4}"/>
              </a:ext>
            </a:extLst>
          </p:cNvPr>
          <p:cNvSpPr/>
          <p:nvPr/>
        </p:nvSpPr>
        <p:spPr>
          <a:xfrm rot="16200000">
            <a:off x="4008308" y="6054865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6" name="Arrow: Pentagon 185">
            <a:extLst>
              <a:ext uri="{FF2B5EF4-FFF2-40B4-BE49-F238E27FC236}">
                <a16:creationId xmlns="" xmlns:a16="http://schemas.microsoft.com/office/drawing/2014/main" id="{BFBE63A9-A9DC-48FF-AE9B-8FF7D5BD5B08}"/>
              </a:ext>
            </a:extLst>
          </p:cNvPr>
          <p:cNvSpPr/>
          <p:nvPr/>
        </p:nvSpPr>
        <p:spPr>
          <a:xfrm rot="16200000">
            <a:off x="4061743" y="6054706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7" name="Arrow: Pentagon 186">
            <a:extLst>
              <a:ext uri="{FF2B5EF4-FFF2-40B4-BE49-F238E27FC236}">
                <a16:creationId xmlns="" xmlns:a16="http://schemas.microsoft.com/office/drawing/2014/main" id="{3F5B4852-4D84-463E-97D8-6F80D1A70A6D}"/>
              </a:ext>
            </a:extLst>
          </p:cNvPr>
          <p:cNvSpPr/>
          <p:nvPr/>
        </p:nvSpPr>
        <p:spPr>
          <a:xfrm rot="16200000">
            <a:off x="4117990" y="6056690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8" name="Arrow: Pentagon 187">
            <a:extLst>
              <a:ext uri="{FF2B5EF4-FFF2-40B4-BE49-F238E27FC236}">
                <a16:creationId xmlns="" xmlns:a16="http://schemas.microsoft.com/office/drawing/2014/main" id="{51309E20-EE87-4623-828D-FC690CEC8359}"/>
              </a:ext>
            </a:extLst>
          </p:cNvPr>
          <p:cNvSpPr/>
          <p:nvPr/>
        </p:nvSpPr>
        <p:spPr>
          <a:xfrm rot="16200000">
            <a:off x="4178377" y="6054927"/>
            <a:ext cx="386999" cy="45719"/>
          </a:xfrm>
          <a:prstGeom prst="homePlate">
            <a:avLst/>
          </a:prstGeom>
          <a:solidFill>
            <a:schemeClr val="bg1"/>
          </a:solidFill>
          <a:ln w="12700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9" name="Arrow: Pentagon 188">
            <a:extLst>
              <a:ext uri="{FF2B5EF4-FFF2-40B4-BE49-F238E27FC236}">
                <a16:creationId xmlns="" xmlns:a16="http://schemas.microsoft.com/office/drawing/2014/main" id="{A5D50750-527E-414C-99AD-8529E9C5A480}"/>
              </a:ext>
            </a:extLst>
          </p:cNvPr>
          <p:cNvSpPr/>
          <p:nvPr/>
        </p:nvSpPr>
        <p:spPr>
          <a:xfrm rot="5400000" flipH="1" flipV="1">
            <a:off x="985244" y="6094089"/>
            <a:ext cx="263952" cy="52145"/>
          </a:xfrm>
          <a:prstGeom prst="homePlate">
            <a:avLst/>
          </a:prstGeom>
          <a:solidFill>
            <a:srgbClr val="4E79A6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1" name="Arrow: Pentagon 190">
            <a:extLst>
              <a:ext uri="{FF2B5EF4-FFF2-40B4-BE49-F238E27FC236}">
                <a16:creationId xmlns="" xmlns:a16="http://schemas.microsoft.com/office/drawing/2014/main" id="{D3FDC40A-A3B8-44DC-BCB3-EEA715EB9B2D}"/>
              </a:ext>
            </a:extLst>
          </p:cNvPr>
          <p:cNvSpPr/>
          <p:nvPr/>
        </p:nvSpPr>
        <p:spPr>
          <a:xfrm rot="5400000" flipH="1" flipV="1">
            <a:off x="1067087" y="6095740"/>
            <a:ext cx="263952" cy="52145"/>
          </a:xfrm>
          <a:prstGeom prst="homePlate">
            <a:avLst/>
          </a:prstGeom>
          <a:solidFill>
            <a:srgbClr val="F28E29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2" name="Arrow: Pentagon 191">
            <a:extLst>
              <a:ext uri="{FF2B5EF4-FFF2-40B4-BE49-F238E27FC236}">
                <a16:creationId xmlns="" xmlns:a16="http://schemas.microsoft.com/office/drawing/2014/main" id="{7694B5B1-B2BA-4469-AF4E-3CA38E8799F1}"/>
              </a:ext>
            </a:extLst>
          </p:cNvPr>
          <p:cNvSpPr/>
          <p:nvPr/>
        </p:nvSpPr>
        <p:spPr>
          <a:xfrm rot="5400000" flipH="1" flipV="1">
            <a:off x="1144806" y="6094884"/>
            <a:ext cx="263952" cy="52145"/>
          </a:xfrm>
          <a:prstGeom prst="homePlate">
            <a:avLst/>
          </a:prstGeom>
          <a:solidFill>
            <a:srgbClr val="DF5757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3" name="Arrow: Pentagon 192">
            <a:extLst>
              <a:ext uri="{FF2B5EF4-FFF2-40B4-BE49-F238E27FC236}">
                <a16:creationId xmlns="" xmlns:a16="http://schemas.microsoft.com/office/drawing/2014/main" id="{C05D0325-4D1C-406A-BDD5-B3D5ABD4A613}"/>
              </a:ext>
            </a:extLst>
          </p:cNvPr>
          <p:cNvSpPr/>
          <p:nvPr/>
        </p:nvSpPr>
        <p:spPr>
          <a:xfrm rot="5400000" flipH="1" flipV="1">
            <a:off x="1224324" y="6095478"/>
            <a:ext cx="263952" cy="52145"/>
          </a:xfrm>
          <a:prstGeom prst="homePlate">
            <a:avLst/>
          </a:prstGeom>
          <a:solidFill>
            <a:srgbClr val="76B7B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4" name="Arrow: Pentagon 193">
            <a:extLst>
              <a:ext uri="{FF2B5EF4-FFF2-40B4-BE49-F238E27FC236}">
                <a16:creationId xmlns="" xmlns:a16="http://schemas.microsoft.com/office/drawing/2014/main" id="{58750081-67E2-484E-9040-E9A43652AAAF}"/>
              </a:ext>
            </a:extLst>
          </p:cNvPr>
          <p:cNvSpPr/>
          <p:nvPr/>
        </p:nvSpPr>
        <p:spPr>
          <a:xfrm rot="5400000" flipH="1" flipV="1">
            <a:off x="1292055" y="6093702"/>
            <a:ext cx="263952" cy="52145"/>
          </a:xfrm>
          <a:prstGeom prst="homePlate">
            <a:avLst/>
          </a:prstGeom>
          <a:solidFill>
            <a:srgbClr val="59A14E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5" name="Arrow: Pentagon 194">
            <a:extLst>
              <a:ext uri="{FF2B5EF4-FFF2-40B4-BE49-F238E27FC236}">
                <a16:creationId xmlns="" xmlns:a16="http://schemas.microsoft.com/office/drawing/2014/main" id="{C96D168B-BC3F-4512-9BB6-B9D4304410F6}"/>
              </a:ext>
            </a:extLst>
          </p:cNvPr>
          <p:cNvSpPr/>
          <p:nvPr/>
        </p:nvSpPr>
        <p:spPr>
          <a:xfrm rot="5400000" flipH="1" flipV="1">
            <a:off x="1366221" y="6093488"/>
            <a:ext cx="263952" cy="52145"/>
          </a:xfrm>
          <a:prstGeom prst="homePlate">
            <a:avLst/>
          </a:prstGeom>
          <a:solidFill>
            <a:srgbClr val="ECC845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6" name="Arrow: Pentagon 195">
            <a:extLst>
              <a:ext uri="{FF2B5EF4-FFF2-40B4-BE49-F238E27FC236}">
                <a16:creationId xmlns="" xmlns:a16="http://schemas.microsoft.com/office/drawing/2014/main" id="{AAB1D6DD-DE41-4548-A81B-7AC47D260F87}"/>
              </a:ext>
            </a:extLst>
          </p:cNvPr>
          <p:cNvSpPr/>
          <p:nvPr/>
        </p:nvSpPr>
        <p:spPr>
          <a:xfrm rot="5400000" flipH="1" flipV="1">
            <a:off x="1434288" y="6094884"/>
            <a:ext cx="263952" cy="52145"/>
          </a:xfrm>
          <a:prstGeom prst="homePlate">
            <a:avLst/>
          </a:prstGeom>
          <a:solidFill>
            <a:srgbClr val="B17AA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7" name="Arrow: Pentagon 196">
            <a:extLst>
              <a:ext uri="{FF2B5EF4-FFF2-40B4-BE49-F238E27FC236}">
                <a16:creationId xmlns="" xmlns:a16="http://schemas.microsoft.com/office/drawing/2014/main" id="{C4C5DD6E-D529-4CE2-B2C4-6B51394FDB6D}"/>
              </a:ext>
            </a:extLst>
          </p:cNvPr>
          <p:cNvSpPr/>
          <p:nvPr/>
        </p:nvSpPr>
        <p:spPr>
          <a:xfrm rot="5400000" flipH="1" flipV="1">
            <a:off x="1511935" y="6093488"/>
            <a:ext cx="263952" cy="52145"/>
          </a:xfrm>
          <a:prstGeom prst="homePlate">
            <a:avLst/>
          </a:prstGeom>
          <a:solidFill>
            <a:srgbClr val="F59AA6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9" name="Arrow: Pentagon 198">
            <a:extLst>
              <a:ext uri="{FF2B5EF4-FFF2-40B4-BE49-F238E27FC236}">
                <a16:creationId xmlns="" xmlns:a16="http://schemas.microsoft.com/office/drawing/2014/main" id="{FDD43F71-A26D-492B-9A76-D570DCCA4F2E}"/>
              </a:ext>
            </a:extLst>
          </p:cNvPr>
          <p:cNvSpPr/>
          <p:nvPr/>
        </p:nvSpPr>
        <p:spPr>
          <a:xfrm rot="5400000" flipH="1" flipV="1">
            <a:off x="1582889" y="6094884"/>
            <a:ext cx="263952" cy="52145"/>
          </a:xfrm>
          <a:prstGeom prst="homePlate">
            <a:avLst/>
          </a:prstGeom>
          <a:solidFill>
            <a:srgbClr val="9B755E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0" name="Arrow: Pentagon 199">
            <a:extLst>
              <a:ext uri="{FF2B5EF4-FFF2-40B4-BE49-F238E27FC236}">
                <a16:creationId xmlns="" xmlns:a16="http://schemas.microsoft.com/office/drawing/2014/main" id="{D7F5AFA2-6B53-4B0E-A183-29B8A6D82AE4}"/>
              </a:ext>
            </a:extLst>
          </p:cNvPr>
          <p:cNvSpPr/>
          <p:nvPr/>
        </p:nvSpPr>
        <p:spPr>
          <a:xfrm rot="5400000" flipH="1" flipV="1">
            <a:off x="1657644" y="6094036"/>
            <a:ext cx="263952" cy="52145"/>
          </a:xfrm>
          <a:prstGeom prst="homePlate">
            <a:avLst/>
          </a:prstGeom>
          <a:solidFill>
            <a:srgbClr val="BBB1AC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1" name="Arrow: Pentagon 200">
            <a:extLst>
              <a:ext uri="{FF2B5EF4-FFF2-40B4-BE49-F238E27FC236}">
                <a16:creationId xmlns="" xmlns:a16="http://schemas.microsoft.com/office/drawing/2014/main" id="{C41E216B-B3A6-4EE2-9FB4-F90EF095D364}"/>
              </a:ext>
            </a:extLst>
          </p:cNvPr>
          <p:cNvSpPr/>
          <p:nvPr/>
        </p:nvSpPr>
        <p:spPr>
          <a:xfrm rot="5400000" flipH="1" flipV="1">
            <a:off x="1725083" y="6094884"/>
            <a:ext cx="263952" cy="52145"/>
          </a:xfrm>
          <a:prstGeom prst="homePlate">
            <a:avLst/>
          </a:prstGeom>
          <a:solidFill>
            <a:srgbClr val="6A8985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6" name="TextBox 205">
            <a:extLst>
              <a:ext uri="{FF2B5EF4-FFF2-40B4-BE49-F238E27FC236}">
                <a16:creationId xmlns="" xmlns:a16="http://schemas.microsoft.com/office/drawing/2014/main" id="{5D5A0FC0-3B44-4F79-959E-0FC5FFE5D71D}"/>
              </a:ext>
            </a:extLst>
          </p:cNvPr>
          <p:cNvSpPr txBox="1"/>
          <p:nvPr/>
        </p:nvSpPr>
        <p:spPr>
          <a:xfrm rot="16200000" flipH="1" flipV="1">
            <a:off x="7875208" y="5340843"/>
            <a:ext cx="2058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35,56 %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="" xmlns:a16="http://schemas.microsoft.com/office/drawing/2014/main" id="{92E948C7-4540-4956-8932-DEBCF14AFC90}"/>
              </a:ext>
            </a:extLst>
          </p:cNvPr>
          <p:cNvSpPr/>
          <p:nvPr/>
        </p:nvSpPr>
        <p:spPr>
          <a:xfrm>
            <a:off x="9421783" y="2862886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6A8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8" name="Oval 207">
            <a:extLst>
              <a:ext uri="{FF2B5EF4-FFF2-40B4-BE49-F238E27FC236}">
                <a16:creationId xmlns="" xmlns:a16="http://schemas.microsoft.com/office/drawing/2014/main" id="{A3502841-FAFB-4A7C-B87B-4C06EDF10DBF}"/>
              </a:ext>
            </a:extLst>
          </p:cNvPr>
          <p:cNvSpPr/>
          <p:nvPr/>
        </p:nvSpPr>
        <p:spPr>
          <a:xfrm>
            <a:off x="8735747" y="2860387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BBB1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9" name="Oval 208">
            <a:extLst>
              <a:ext uri="{FF2B5EF4-FFF2-40B4-BE49-F238E27FC236}">
                <a16:creationId xmlns="" xmlns:a16="http://schemas.microsoft.com/office/drawing/2014/main" id="{EB630E3D-8458-4A24-A4CF-EA9EB81EA589}"/>
              </a:ext>
            </a:extLst>
          </p:cNvPr>
          <p:cNvSpPr/>
          <p:nvPr/>
        </p:nvSpPr>
        <p:spPr>
          <a:xfrm>
            <a:off x="7920540" y="2863702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9B75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0" name="Oval 209">
            <a:extLst>
              <a:ext uri="{FF2B5EF4-FFF2-40B4-BE49-F238E27FC236}">
                <a16:creationId xmlns="" xmlns:a16="http://schemas.microsoft.com/office/drawing/2014/main" id="{11E3A9F9-F081-42E7-A8D3-B586DFF72BE2}"/>
              </a:ext>
            </a:extLst>
          </p:cNvPr>
          <p:cNvSpPr/>
          <p:nvPr/>
        </p:nvSpPr>
        <p:spPr>
          <a:xfrm>
            <a:off x="7123285" y="2892905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59A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1" name="Oval 210">
            <a:extLst>
              <a:ext uri="{FF2B5EF4-FFF2-40B4-BE49-F238E27FC236}">
                <a16:creationId xmlns="" xmlns:a16="http://schemas.microsoft.com/office/drawing/2014/main" id="{FA9B3F9B-F0A2-473A-926E-FDABCE4DD006}"/>
              </a:ext>
            </a:extLst>
          </p:cNvPr>
          <p:cNvSpPr/>
          <p:nvPr/>
        </p:nvSpPr>
        <p:spPr>
          <a:xfrm>
            <a:off x="6314741" y="2877715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B17A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2" name="Oval 211">
            <a:extLst>
              <a:ext uri="{FF2B5EF4-FFF2-40B4-BE49-F238E27FC236}">
                <a16:creationId xmlns="" xmlns:a16="http://schemas.microsoft.com/office/drawing/2014/main" id="{A7FA367D-F719-436F-AC0B-B974ED420FAC}"/>
              </a:ext>
            </a:extLst>
          </p:cNvPr>
          <p:cNvSpPr/>
          <p:nvPr/>
        </p:nvSpPr>
        <p:spPr>
          <a:xfrm>
            <a:off x="5543051" y="2875547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ECC8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3" name="Oval 212">
            <a:extLst>
              <a:ext uri="{FF2B5EF4-FFF2-40B4-BE49-F238E27FC236}">
                <a16:creationId xmlns="" xmlns:a16="http://schemas.microsoft.com/office/drawing/2014/main" id="{2F49799C-1DD4-4EC9-8919-B973BC88D71A}"/>
              </a:ext>
            </a:extLst>
          </p:cNvPr>
          <p:cNvSpPr/>
          <p:nvPr/>
        </p:nvSpPr>
        <p:spPr>
          <a:xfrm>
            <a:off x="4717211" y="2884411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4" name="Oval 213">
            <a:extLst>
              <a:ext uri="{FF2B5EF4-FFF2-40B4-BE49-F238E27FC236}">
                <a16:creationId xmlns="" xmlns:a16="http://schemas.microsoft.com/office/drawing/2014/main" id="{EBBECADB-C8D7-4783-9FAD-40275A0AADF4}"/>
              </a:ext>
            </a:extLst>
          </p:cNvPr>
          <p:cNvSpPr/>
          <p:nvPr/>
        </p:nvSpPr>
        <p:spPr>
          <a:xfrm>
            <a:off x="3962493" y="2892904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5" name="Oval 214">
            <a:extLst>
              <a:ext uri="{FF2B5EF4-FFF2-40B4-BE49-F238E27FC236}">
                <a16:creationId xmlns="" xmlns:a16="http://schemas.microsoft.com/office/drawing/2014/main" id="{AC5307BC-2A11-4CD5-BF98-1BC8F96F8854}"/>
              </a:ext>
            </a:extLst>
          </p:cNvPr>
          <p:cNvSpPr/>
          <p:nvPr/>
        </p:nvSpPr>
        <p:spPr>
          <a:xfrm>
            <a:off x="3156307" y="2891610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6" name="Oval 215">
            <a:extLst>
              <a:ext uri="{FF2B5EF4-FFF2-40B4-BE49-F238E27FC236}">
                <a16:creationId xmlns="" xmlns:a16="http://schemas.microsoft.com/office/drawing/2014/main" id="{CB8366C6-B9CE-4384-804D-924E028D41A0}"/>
              </a:ext>
            </a:extLst>
          </p:cNvPr>
          <p:cNvSpPr/>
          <p:nvPr/>
        </p:nvSpPr>
        <p:spPr>
          <a:xfrm>
            <a:off x="2388163" y="2862709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7" name="Oval 216">
            <a:extLst>
              <a:ext uri="{FF2B5EF4-FFF2-40B4-BE49-F238E27FC236}">
                <a16:creationId xmlns="" xmlns:a16="http://schemas.microsoft.com/office/drawing/2014/main" id="{5106F61D-4B4E-4AA9-8E99-CC98426401D4}"/>
              </a:ext>
            </a:extLst>
          </p:cNvPr>
          <p:cNvSpPr/>
          <p:nvPr/>
        </p:nvSpPr>
        <p:spPr>
          <a:xfrm>
            <a:off x="1655110" y="2891609"/>
            <a:ext cx="155437" cy="1554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8" name="TextBox 217">
            <a:extLst>
              <a:ext uri="{FF2B5EF4-FFF2-40B4-BE49-F238E27FC236}">
                <a16:creationId xmlns="" xmlns:a16="http://schemas.microsoft.com/office/drawing/2014/main" id="{42C93343-9017-4560-9FFB-D0255399F45D}"/>
              </a:ext>
            </a:extLst>
          </p:cNvPr>
          <p:cNvSpPr txBox="1"/>
          <p:nvPr/>
        </p:nvSpPr>
        <p:spPr>
          <a:xfrm rot="16200000">
            <a:off x="8338487" y="2076481"/>
            <a:ext cx="972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36,93 %</a:t>
            </a:r>
          </a:p>
        </p:txBody>
      </p:sp>
    </p:spTree>
    <p:extLst>
      <p:ext uri="{BB962C8B-B14F-4D97-AF65-F5344CB8AC3E}">
        <p14:creationId xmlns="" xmlns:p14="http://schemas.microsoft.com/office/powerpoint/2010/main" val="120834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5144BBB-D834-4E97-8D72-F702990C06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7711" y="1851551"/>
            <a:ext cx="1255265" cy="301768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="" xmlns:a16="http://schemas.microsoft.com/office/drawing/2014/main" id="{ADC13330-4EB2-4D4E-8A52-8DB938BECE39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765949594"/>
              </p:ext>
            </p:extLst>
          </p:nvPr>
        </p:nvGraphicFramePr>
        <p:xfrm>
          <a:off x="5667436" y="1169290"/>
          <a:ext cx="2071982" cy="1730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CEDEDB1-39E7-491C-87DC-AEEE8CB2D4BA}"/>
              </a:ext>
            </a:extLst>
          </p:cNvPr>
          <p:cNvSpPr txBox="1"/>
          <p:nvPr/>
        </p:nvSpPr>
        <p:spPr>
          <a:xfrm>
            <a:off x="1785352" y="547115"/>
            <a:ext cx="983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DAŇOVÉ BREMENO ZAMESTNANCA S PRIEMERNOU MZDOU </a:t>
            </a:r>
          </a:p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K PRIEMERNÝM MZDOVÝM NÁKLADOM NA SLOVENSKU V ROKU 2024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="" xmlns:a16="http://schemas.microsoft.com/office/drawing/2014/main" id="{9B18C474-6814-434D-B930-0762972BFACC}"/>
              </a:ext>
            </a:extLst>
          </p:cNvPr>
          <p:cNvCxnSpPr>
            <a:cxnSpLocks/>
          </p:cNvCxnSpPr>
          <p:nvPr/>
        </p:nvCxnSpPr>
        <p:spPr>
          <a:xfrm>
            <a:off x="1187243" y="5613338"/>
            <a:ext cx="8877168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A4F0B4A0-434A-4E96-A895-01361E1CBF2C}"/>
              </a:ext>
            </a:extLst>
          </p:cNvPr>
          <p:cNvSpPr txBox="1"/>
          <p:nvPr/>
        </p:nvSpPr>
        <p:spPr>
          <a:xfrm>
            <a:off x="2178279" y="6111524"/>
            <a:ext cx="6895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400" spc="300" dirty="0">
                <a:solidFill>
                  <a:schemeClr val="tx1">
                    <a:lumMod val="95000"/>
                    <a:lumOff val="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MZDOVÉ NÁKLADY ZAMESTNANCA S PRIEMERNOU MZDOU</a:t>
            </a:r>
          </a:p>
        </p:txBody>
      </p:sp>
      <p:pic>
        <p:nvPicPr>
          <p:cNvPr id="129" name="Picture 128">
            <a:extLst>
              <a:ext uri="{FF2B5EF4-FFF2-40B4-BE49-F238E27FC236}">
                <a16:creationId xmlns="" xmlns:a16="http://schemas.microsoft.com/office/drawing/2014/main" id="{30B56C4E-A925-4ECB-B61B-CC2C34D38A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="" xmlns:a16="http://schemas.microsoft.com/office/drawing/2014/main" id="{865D4F69-8AC0-463A-9980-D92F98266F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="" xmlns:a16="http://schemas.microsoft.com/office/drawing/2014/main" id="{BD9CF999-E5B1-445C-996F-BBCCCBD8E7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="" xmlns:a16="http://schemas.microsoft.com/office/drawing/2014/main" id="{D25D7E00-D404-4094-8838-7C16DF6C642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="" xmlns:a16="http://schemas.microsoft.com/office/drawing/2014/main" id="{383AE83D-5FD0-4393-94B0-3DF253E8DD6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0684407D-091A-4DC3-8726-D922E5B89E2F}"/>
              </a:ext>
            </a:extLst>
          </p:cNvPr>
          <p:cNvSpPr/>
          <p:nvPr/>
        </p:nvSpPr>
        <p:spPr>
          <a:xfrm>
            <a:off x="1187243" y="4807807"/>
            <a:ext cx="4009844" cy="646331"/>
          </a:xfrm>
          <a:prstGeom prst="rect">
            <a:avLst/>
          </a:prstGeom>
          <a:solidFill>
            <a:srgbClr val="4E7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0B7F70E0-9D1B-4815-A025-CADA3926E416}"/>
              </a:ext>
            </a:extLst>
          </p:cNvPr>
          <p:cNvSpPr/>
          <p:nvPr/>
        </p:nvSpPr>
        <p:spPr>
          <a:xfrm>
            <a:off x="5197088" y="4807807"/>
            <a:ext cx="240320" cy="646331"/>
          </a:xfrm>
          <a:prstGeom prst="rect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E8245C37-B0DA-4708-9AFA-BAA52487B9C5}"/>
              </a:ext>
            </a:extLst>
          </p:cNvPr>
          <p:cNvSpPr/>
          <p:nvPr/>
        </p:nvSpPr>
        <p:spPr>
          <a:xfrm>
            <a:off x="5437407" y="4807807"/>
            <a:ext cx="1244196" cy="646331"/>
          </a:xfrm>
          <a:prstGeom prst="rect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2A081476-5CE9-425B-AB37-5551618C2EDF}"/>
              </a:ext>
            </a:extLst>
          </p:cNvPr>
          <p:cNvSpPr/>
          <p:nvPr/>
        </p:nvSpPr>
        <p:spPr>
          <a:xfrm>
            <a:off x="6681603" y="4807807"/>
            <a:ext cx="300850" cy="646331"/>
          </a:xfrm>
          <a:prstGeom prst="rect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8" name="Rectangle 47">
            <a:extLst>
              <a:ext uri="{FF2B5EF4-FFF2-40B4-BE49-F238E27FC236}">
                <a16:creationId xmlns="" xmlns:a16="http://schemas.microsoft.com/office/drawing/2014/main" id="{CE1A20B3-8B00-4538-8264-7FB5E7CDDF7F}"/>
              </a:ext>
            </a:extLst>
          </p:cNvPr>
          <p:cNvSpPr/>
          <p:nvPr/>
        </p:nvSpPr>
        <p:spPr>
          <a:xfrm>
            <a:off x="6982453" y="4807807"/>
            <a:ext cx="3081958" cy="64633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E8BD91C9-6B60-4775-952C-6D4F622F9B2D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12669" y="2945376"/>
            <a:ext cx="1342591" cy="2001057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="" xmlns:a16="http://schemas.microsoft.com/office/drawing/2014/main" id="{448B13E8-A4DB-4557-ADCA-B5C9A6D9A06B}"/>
              </a:ext>
            </a:extLst>
          </p:cNvPr>
          <p:cNvSpPr/>
          <p:nvPr/>
        </p:nvSpPr>
        <p:spPr>
          <a:xfrm>
            <a:off x="2672521" y="3119061"/>
            <a:ext cx="1082145" cy="10821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96AD8C87-7952-4E56-8A29-C47235E846E8}"/>
              </a:ext>
            </a:extLst>
          </p:cNvPr>
          <p:cNvSpPr txBox="1"/>
          <p:nvPr/>
        </p:nvSpPr>
        <p:spPr>
          <a:xfrm flipH="1">
            <a:off x="2386076" y="3303232"/>
            <a:ext cx="1695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255CB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Príjmové</a:t>
            </a:r>
          </a:p>
          <a:p>
            <a:pPr algn="ctr"/>
            <a:r>
              <a:rPr lang="sk-SK" sz="1400" dirty="0">
                <a:ln w="0"/>
                <a:solidFill>
                  <a:srgbClr val="255CB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255CB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46,23 %</a:t>
            </a:r>
            <a:endParaRPr lang="en-US" sz="1400" dirty="0">
              <a:ln w="0"/>
              <a:solidFill>
                <a:srgbClr val="255CB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="" xmlns:a16="http://schemas.microsoft.com/office/drawing/2014/main" id="{0CDFE3F5-7F4E-45F1-AAF8-4520B7D85B88}"/>
              </a:ext>
            </a:extLst>
          </p:cNvPr>
          <p:cNvSpPr/>
          <p:nvPr/>
        </p:nvSpPr>
        <p:spPr>
          <a:xfrm>
            <a:off x="4974343" y="2016149"/>
            <a:ext cx="1002737" cy="10027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250399C5-13DA-48C5-A967-88494DA04851}"/>
              </a:ext>
            </a:extLst>
          </p:cNvPr>
          <p:cNvSpPr/>
          <p:nvPr/>
        </p:nvSpPr>
        <p:spPr>
          <a:xfrm>
            <a:off x="4847830" y="2187301"/>
            <a:ext cx="12557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Majetkové</a:t>
            </a:r>
          </a:p>
          <a:p>
            <a:pPr algn="ctr"/>
            <a:r>
              <a:rPr lang="sk-SK" sz="1400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1,42 %</a:t>
            </a:r>
            <a:endParaRPr lang="en-US" sz="1400" dirty="0">
              <a:ln w="0"/>
              <a:solidFill>
                <a:srgbClr val="F28E2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3489081-EFA8-4A8F-8E6C-322B98525B86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520346" y="1832541"/>
            <a:ext cx="1278532" cy="3073624"/>
          </a:xfrm>
          <a:prstGeom prst="rect">
            <a:avLst/>
          </a:prstGeom>
        </p:spPr>
      </p:pic>
      <p:sp>
        <p:nvSpPr>
          <p:cNvPr id="57" name="Oval 56">
            <a:extLst>
              <a:ext uri="{FF2B5EF4-FFF2-40B4-BE49-F238E27FC236}">
                <a16:creationId xmlns="" xmlns:a16="http://schemas.microsoft.com/office/drawing/2014/main" id="{D0862B9E-AB6A-4958-8776-83A1F1F62687}"/>
              </a:ext>
            </a:extLst>
          </p:cNvPr>
          <p:cNvSpPr/>
          <p:nvPr/>
        </p:nvSpPr>
        <p:spPr>
          <a:xfrm>
            <a:off x="6697745" y="2007402"/>
            <a:ext cx="1002737" cy="10027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9E2BE53B-E46E-4345-8E55-6078B5B99437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910694" y="2916236"/>
            <a:ext cx="1385117" cy="2064441"/>
          </a:xfrm>
          <a:prstGeom prst="rect">
            <a:avLst/>
          </a:prstGeom>
        </p:spPr>
      </p:pic>
      <p:sp>
        <p:nvSpPr>
          <p:cNvPr id="59" name="Oval 58">
            <a:extLst>
              <a:ext uri="{FF2B5EF4-FFF2-40B4-BE49-F238E27FC236}">
                <a16:creationId xmlns="" xmlns:a16="http://schemas.microsoft.com/office/drawing/2014/main" id="{D5A5DCF2-CFA0-4EED-B50C-47BF9FAFE1FC}"/>
              </a:ext>
            </a:extLst>
          </p:cNvPr>
          <p:cNvSpPr/>
          <p:nvPr/>
        </p:nvSpPr>
        <p:spPr>
          <a:xfrm>
            <a:off x="8110715" y="3108067"/>
            <a:ext cx="1082145" cy="10821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381F23D1-FDE2-4810-B8A3-B57283D86904}"/>
              </a:ext>
            </a:extLst>
          </p:cNvPr>
          <p:cNvSpPr txBox="1"/>
          <p:nvPr/>
        </p:nvSpPr>
        <p:spPr>
          <a:xfrm flipH="1">
            <a:off x="7810627" y="3303232"/>
            <a:ext cx="1695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ln w="0"/>
              <a:solidFill>
                <a:srgbClr val="255CB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B8BE4AB7-496B-4C8E-BAAB-769360FF4366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528144" y="2951015"/>
            <a:ext cx="1363572" cy="2032330"/>
          </a:xfrm>
          <a:prstGeom prst="rect">
            <a:avLst/>
          </a:prstGeom>
        </p:spPr>
      </p:pic>
      <p:sp>
        <p:nvSpPr>
          <p:cNvPr id="65" name="Oval 64">
            <a:extLst>
              <a:ext uri="{FF2B5EF4-FFF2-40B4-BE49-F238E27FC236}">
                <a16:creationId xmlns="" xmlns:a16="http://schemas.microsoft.com/office/drawing/2014/main" id="{9373CEE1-B013-455C-AE55-EC9BCA65A3FB}"/>
              </a:ext>
            </a:extLst>
          </p:cNvPr>
          <p:cNvSpPr/>
          <p:nvPr/>
        </p:nvSpPr>
        <p:spPr>
          <a:xfrm>
            <a:off x="5712196" y="3128990"/>
            <a:ext cx="1082145" cy="108214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FE388396-46B0-4AF6-A404-2828B7E20929}"/>
              </a:ext>
            </a:extLst>
          </p:cNvPr>
          <p:cNvSpPr txBox="1"/>
          <p:nvPr/>
        </p:nvSpPr>
        <p:spPr>
          <a:xfrm flipH="1">
            <a:off x="5662868" y="3308475"/>
            <a:ext cx="11808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zo spotreby</a:t>
            </a:r>
          </a:p>
          <a:p>
            <a:pPr algn="ctr"/>
            <a:r>
              <a:rPr lang="sk-SK" sz="1400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14,55 %</a:t>
            </a:r>
            <a:endParaRPr lang="en-US" sz="1400" dirty="0">
              <a:ln w="0"/>
              <a:solidFill>
                <a:srgbClr val="DF5757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2CE3D800-8664-43C4-9A4A-B932373E1D14}"/>
              </a:ext>
            </a:extLst>
          </p:cNvPr>
          <p:cNvSpPr/>
          <p:nvPr/>
        </p:nvSpPr>
        <p:spPr>
          <a:xfrm>
            <a:off x="6506554" y="2281957"/>
            <a:ext cx="13851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100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Podnikateľské</a:t>
            </a:r>
          </a:p>
          <a:p>
            <a:pPr algn="ctr"/>
            <a:r>
              <a:rPr lang="sk-SK" sz="1100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dane</a:t>
            </a:r>
          </a:p>
          <a:p>
            <a:pPr algn="ctr"/>
            <a:r>
              <a:rPr lang="sk-SK" sz="1400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1,24 %</a:t>
            </a:r>
            <a:endParaRPr lang="en-US" sz="1400" dirty="0">
              <a:ln w="0"/>
              <a:solidFill>
                <a:srgbClr val="76B7B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="" xmlns:a16="http://schemas.microsoft.com/office/drawing/2014/main" id="{F13A1E7F-1320-4CCD-908C-C601D739F31A}"/>
              </a:ext>
            </a:extLst>
          </p:cNvPr>
          <p:cNvSpPr txBox="1"/>
          <p:nvPr/>
        </p:nvSpPr>
        <p:spPr>
          <a:xfrm flipH="1">
            <a:off x="8040545" y="3300730"/>
            <a:ext cx="12552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Zostatok</a:t>
            </a:r>
          </a:p>
          <a:p>
            <a:pPr algn="ctr"/>
            <a:r>
              <a:rPr lang="sk-SK" sz="1400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peňazí</a:t>
            </a:r>
          </a:p>
          <a:p>
            <a:pPr algn="ctr"/>
            <a:r>
              <a:rPr lang="sk-SK" sz="1400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36,56 %</a:t>
            </a:r>
            <a:endParaRPr lang="en-US" sz="1400" dirty="0">
              <a:ln w="0"/>
              <a:solidFill>
                <a:srgbClr val="59A14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="" xmlns:a16="http://schemas.microsoft.com/office/drawing/2014/main" id="{6B249F09-93D6-4F1B-8753-8F911036CB10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239698396"/>
              </p:ext>
            </p:extLst>
          </p:nvPr>
        </p:nvGraphicFramePr>
        <p:xfrm>
          <a:off x="995347" y="2534075"/>
          <a:ext cx="9260958" cy="342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="" xmlns:p14="http://schemas.microsoft.com/office/powerpoint/2010/main" val="395071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C3A5115-C411-4D2A-9D67-BEBB435BD52E}"/>
              </a:ext>
            </a:extLst>
          </p:cNvPr>
          <p:cNvSpPr txBox="1"/>
          <p:nvPr/>
        </p:nvSpPr>
        <p:spPr>
          <a:xfrm>
            <a:off x="764807" y="820798"/>
            <a:ext cx="9836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DAŇOVÉ BREMENO ZAMESTNANCA S PRIEMERNOU MZDOU K PRIEMERNÝM MZDOVÝM NÁKLADOM NA SLOVENSKU V ROKU 2024</a:t>
            </a:r>
            <a:endParaRPr lang="sk-SK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032544F-DCC3-44B2-8C3B-69D81D4BABDE}"/>
              </a:ext>
            </a:extLst>
          </p:cNvPr>
          <p:cNvSpPr/>
          <p:nvPr/>
        </p:nvSpPr>
        <p:spPr>
          <a:xfrm>
            <a:off x="939114" y="2430162"/>
            <a:ext cx="8987481" cy="354227"/>
          </a:xfrm>
          <a:prstGeom prst="rect">
            <a:avLst/>
          </a:prstGeom>
          <a:solidFill>
            <a:srgbClr val="6A8985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F576250-E581-4BD6-AA9F-2AF4920127A7}"/>
              </a:ext>
            </a:extLst>
          </p:cNvPr>
          <p:cNvSpPr/>
          <p:nvPr/>
        </p:nvSpPr>
        <p:spPr>
          <a:xfrm>
            <a:off x="7760044" y="2075935"/>
            <a:ext cx="2166551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F641EC4-ED67-4B0B-B9AA-983273A9A125}"/>
              </a:ext>
            </a:extLst>
          </p:cNvPr>
          <p:cNvSpPr/>
          <p:nvPr/>
        </p:nvSpPr>
        <p:spPr>
          <a:xfrm>
            <a:off x="1869989" y="2784389"/>
            <a:ext cx="8056606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F49767C-671F-449C-8C3C-0715C75052ED}"/>
              </a:ext>
            </a:extLst>
          </p:cNvPr>
          <p:cNvSpPr/>
          <p:nvPr/>
        </p:nvSpPr>
        <p:spPr>
          <a:xfrm>
            <a:off x="939114" y="3492842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CFF2DED-215B-47F1-9EC9-9B8795E9F3BF}"/>
              </a:ext>
            </a:extLst>
          </p:cNvPr>
          <p:cNvSpPr/>
          <p:nvPr/>
        </p:nvSpPr>
        <p:spPr>
          <a:xfrm>
            <a:off x="1869989" y="3138615"/>
            <a:ext cx="8056606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B2E8C4E8-8F47-4B66-9AAA-E0E434CAD37D}"/>
              </a:ext>
            </a:extLst>
          </p:cNvPr>
          <p:cNvSpPr/>
          <p:nvPr/>
        </p:nvSpPr>
        <p:spPr>
          <a:xfrm>
            <a:off x="1869989" y="3847069"/>
            <a:ext cx="8056606" cy="35422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8AA2ED9-8E17-4613-8508-2BA0AAE9B24C}"/>
              </a:ext>
            </a:extLst>
          </p:cNvPr>
          <p:cNvSpPr/>
          <p:nvPr/>
        </p:nvSpPr>
        <p:spPr>
          <a:xfrm>
            <a:off x="939114" y="4555523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427DC27B-1634-41D8-8FD6-13645C9EF69B}"/>
              </a:ext>
            </a:extLst>
          </p:cNvPr>
          <p:cNvSpPr/>
          <p:nvPr/>
        </p:nvSpPr>
        <p:spPr>
          <a:xfrm>
            <a:off x="939114" y="4201296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EC2FDA15-F5B3-48D0-8425-212AC5525B2D}"/>
              </a:ext>
            </a:extLst>
          </p:cNvPr>
          <p:cNvSpPr/>
          <p:nvPr/>
        </p:nvSpPr>
        <p:spPr>
          <a:xfrm>
            <a:off x="939114" y="4909750"/>
            <a:ext cx="8987481" cy="354227"/>
          </a:xfrm>
          <a:prstGeom prst="rect">
            <a:avLst/>
          </a:prstGeom>
          <a:solidFill>
            <a:srgbClr val="E98B8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B240EA9B-5433-4D92-8B73-485D1654CAB3}"/>
              </a:ext>
            </a:extLst>
          </p:cNvPr>
          <p:cNvCxnSpPr/>
          <p:nvPr/>
        </p:nvCxnSpPr>
        <p:spPr>
          <a:xfrm>
            <a:off x="8781535" y="2075935"/>
            <a:ext cx="0" cy="31880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B2EB111A-A5B4-4328-8DF1-F7E5F0231054}"/>
              </a:ext>
            </a:extLst>
          </p:cNvPr>
          <p:cNvSpPr txBox="1"/>
          <p:nvPr/>
        </p:nvSpPr>
        <p:spPr>
          <a:xfrm>
            <a:off x="1005016" y="2415056"/>
            <a:ext cx="392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CELKOVÉ MZDOVÉ NÁKLADY ZA MESIAC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AE7D406-F320-4996-9D4D-36D1A3470E4E}"/>
              </a:ext>
            </a:extLst>
          </p:cNvPr>
          <p:cNvSpPr txBox="1"/>
          <p:nvPr/>
        </p:nvSpPr>
        <p:spPr>
          <a:xfrm>
            <a:off x="1005016" y="4894645"/>
            <a:ext cx="2262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podnikania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FAB3EB1F-1EBC-469C-BE4C-8C0B6ECDDA7E}"/>
              </a:ext>
            </a:extLst>
          </p:cNvPr>
          <p:cNvSpPr txBox="1"/>
          <p:nvPr/>
        </p:nvSpPr>
        <p:spPr>
          <a:xfrm>
            <a:off x="1005016" y="4555522"/>
            <a:ext cx="210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spotreby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41EF794-0FE0-44DF-95E3-688E93C3F186}"/>
              </a:ext>
            </a:extLst>
          </p:cNvPr>
          <p:cNvSpPr txBox="1"/>
          <p:nvPr/>
        </p:nvSpPr>
        <p:spPr>
          <a:xfrm>
            <a:off x="1005016" y="4178638"/>
            <a:ext cx="1989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majetku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FC07689C-1B23-493D-8061-6171B7486BDC}"/>
              </a:ext>
            </a:extLst>
          </p:cNvPr>
          <p:cNvSpPr txBox="1"/>
          <p:nvPr/>
        </p:nvSpPr>
        <p:spPr>
          <a:xfrm>
            <a:off x="1812323" y="2784388"/>
            <a:ext cx="602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- Odvody a iné povinné platby zamestnávateľa za zamestnanca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E751766-7776-4ED9-9321-BC915124264F}"/>
              </a:ext>
            </a:extLst>
          </p:cNvPr>
          <p:cNvSpPr txBox="1"/>
          <p:nvPr/>
        </p:nvSpPr>
        <p:spPr>
          <a:xfrm>
            <a:off x="1005016" y="3492841"/>
            <a:ext cx="3105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- Zdanenie príjmu (daňový klin)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1A896073-963E-4C2A-A5B6-C194445C32D5}"/>
              </a:ext>
            </a:extLst>
          </p:cNvPr>
          <p:cNvSpPr txBox="1"/>
          <p:nvPr/>
        </p:nvSpPr>
        <p:spPr>
          <a:xfrm>
            <a:off x="1822068" y="3130378"/>
            <a:ext cx="2232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Hrubá mesačná mzda</a:t>
            </a:r>
            <a:endParaRPr lang="sk-SK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4D23B533-1071-4B19-8CF3-5B23EC8A1292}"/>
              </a:ext>
            </a:extLst>
          </p:cNvPr>
          <p:cNvSpPr txBox="1"/>
          <p:nvPr/>
        </p:nvSpPr>
        <p:spPr>
          <a:xfrm>
            <a:off x="1823334" y="3831963"/>
            <a:ext cx="2102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Čistá mesačná mzda</a:t>
            </a:r>
            <a:endParaRPr lang="sk-SK" dirty="0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77260987-3099-45CC-B5B0-30CFEF84750C}"/>
              </a:ext>
            </a:extLst>
          </p:cNvPr>
          <p:cNvSpPr/>
          <p:nvPr/>
        </p:nvSpPr>
        <p:spPr>
          <a:xfrm>
            <a:off x="939114" y="5263976"/>
            <a:ext cx="8987481" cy="354227"/>
          </a:xfrm>
          <a:prstGeom prst="rect">
            <a:avLst/>
          </a:prstGeom>
          <a:solidFill>
            <a:srgbClr val="DF5757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58D7938E-0CEC-4767-A3A4-B41084583334}"/>
              </a:ext>
            </a:extLst>
          </p:cNvPr>
          <p:cNvSpPr/>
          <p:nvPr/>
        </p:nvSpPr>
        <p:spPr>
          <a:xfrm>
            <a:off x="939114" y="5618203"/>
            <a:ext cx="8987481" cy="354227"/>
          </a:xfrm>
          <a:prstGeom prst="rect">
            <a:avLst/>
          </a:prstGeom>
          <a:solidFill>
            <a:srgbClr val="6A8985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D127F45B-7B03-4B50-9F5C-2753DCDAEDBF}"/>
              </a:ext>
            </a:extLst>
          </p:cNvPr>
          <p:cNvSpPr txBox="1"/>
          <p:nvPr/>
        </p:nvSpPr>
        <p:spPr>
          <a:xfrm>
            <a:off x="1005016" y="5279080"/>
            <a:ext cx="3652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Celkové bremeno povinných platieb 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2C2A6BBF-C0D6-4B62-93F8-718E5DEDD81E}"/>
              </a:ext>
            </a:extLst>
          </p:cNvPr>
          <p:cNvSpPr txBox="1"/>
          <p:nvPr/>
        </p:nvSpPr>
        <p:spPr>
          <a:xfrm>
            <a:off x="1005016" y="5633306"/>
            <a:ext cx="1864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bg1"/>
                </a:solidFill>
              </a:rPr>
              <a:t>ZOSTATOK PEŇAZÍ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3C5AB701-CCE0-464F-A78C-CAFB07C3AB5D}"/>
              </a:ext>
            </a:extLst>
          </p:cNvPr>
          <p:cNvSpPr txBox="1"/>
          <p:nvPr/>
        </p:nvSpPr>
        <p:spPr>
          <a:xfrm>
            <a:off x="8141149" y="24301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2190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9121CDF8-5551-4BA9-B731-FEAB6F1C8665}"/>
              </a:ext>
            </a:extLst>
          </p:cNvPr>
          <p:cNvSpPr txBox="1"/>
          <p:nvPr/>
        </p:nvSpPr>
        <p:spPr>
          <a:xfrm>
            <a:off x="8258168" y="279194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666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A0EB4B16-9DFF-44D9-9158-47429D8B0E4E}"/>
              </a:ext>
            </a:extLst>
          </p:cNvPr>
          <p:cNvSpPr txBox="1"/>
          <p:nvPr/>
        </p:nvSpPr>
        <p:spPr>
          <a:xfrm>
            <a:off x="8141149" y="313861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1524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0988A276-FCEB-47DA-A3CF-FEFED2BD89E7}"/>
              </a:ext>
            </a:extLst>
          </p:cNvPr>
          <p:cNvSpPr txBox="1"/>
          <p:nvPr/>
        </p:nvSpPr>
        <p:spPr>
          <a:xfrm>
            <a:off x="8141149" y="350039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1012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C4B6B1C7-923F-4B0E-83FE-93F9085786BD}"/>
              </a:ext>
            </a:extLst>
          </p:cNvPr>
          <p:cNvSpPr txBox="1"/>
          <p:nvPr/>
        </p:nvSpPr>
        <p:spPr>
          <a:xfrm>
            <a:off x="8141149" y="386424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 smtClean="0"/>
              <a:t>1178</a:t>
            </a:r>
            <a:endParaRPr lang="sk-SK" dirty="0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A2A6BF1F-8324-4DF9-B6AB-43776B49D4B7}"/>
              </a:ext>
            </a:extLst>
          </p:cNvPr>
          <p:cNvSpPr txBox="1"/>
          <p:nvPr/>
        </p:nvSpPr>
        <p:spPr>
          <a:xfrm>
            <a:off x="8375188" y="42260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31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C5550E7B-60BB-4292-A95B-297ECE73C6C0}"/>
              </a:ext>
            </a:extLst>
          </p:cNvPr>
          <p:cNvSpPr txBox="1"/>
          <p:nvPr/>
        </p:nvSpPr>
        <p:spPr>
          <a:xfrm>
            <a:off x="8258168" y="456469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319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7B44576A-0AEF-42BD-A25C-3D03F39A9EC0}"/>
              </a:ext>
            </a:extLst>
          </p:cNvPr>
          <p:cNvSpPr txBox="1"/>
          <p:nvPr/>
        </p:nvSpPr>
        <p:spPr>
          <a:xfrm>
            <a:off x="8375188" y="4927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27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2AE057B2-FAF4-4614-8EAB-6C6C146BB27F}"/>
              </a:ext>
            </a:extLst>
          </p:cNvPr>
          <p:cNvSpPr txBox="1"/>
          <p:nvPr/>
        </p:nvSpPr>
        <p:spPr>
          <a:xfrm>
            <a:off x="8141149" y="526397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1389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86BE3115-E5E3-4CA7-A548-C5BB097A56AE}"/>
              </a:ext>
            </a:extLst>
          </p:cNvPr>
          <p:cNvSpPr txBox="1"/>
          <p:nvPr/>
        </p:nvSpPr>
        <p:spPr>
          <a:xfrm>
            <a:off x="8258168" y="562575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801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669F81B9-A44C-4290-A82F-826FC53FFA4B}"/>
              </a:ext>
            </a:extLst>
          </p:cNvPr>
          <p:cNvSpPr txBox="1"/>
          <p:nvPr/>
        </p:nvSpPr>
        <p:spPr>
          <a:xfrm>
            <a:off x="9366156" y="2430163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100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434FDCD0-BFC4-43CA-9A25-54C3EC21919E}"/>
              </a:ext>
            </a:extLst>
          </p:cNvPr>
          <p:cNvSpPr txBox="1"/>
          <p:nvPr/>
        </p:nvSpPr>
        <p:spPr>
          <a:xfrm>
            <a:off x="9299521" y="279194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30,4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338DAF0A-F38A-4231-9371-53610859AE8E}"/>
              </a:ext>
            </a:extLst>
          </p:cNvPr>
          <p:cNvSpPr txBox="1"/>
          <p:nvPr/>
        </p:nvSpPr>
        <p:spPr>
          <a:xfrm>
            <a:off x="9299521" y="313861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69,6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24EE0DD1-9EF1-485E-A703-F14FFE7BA01C}"/>
              </a:ext>
            </a:extLst>
          </p:cNvPr>
          <p:cNvSpPr txBox="1"/>
          <p:nvPr/>
        </p:nvSpPr>
        <p:spPr>
          <a:xfrm>
            <a:off x="9299521" y="3500395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46,2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78240496-13C8-42A6-9A07-0698009E0270}"/>
              </a:ext>
            </a:extLst>
          </p:cNvPr>
          <p:cNvSpPr txBox="1"/>
          <p:nvPr/>
        </p:nvSpPr>
        <p:spPr>
          <a:xfrm>
            <a:off x="9299521" y="3864244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/>
              <a:t>53,8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DE26EB75-9924-4777-94E2-6A19CDF4130F}"/>
              </a:ext>
            </a:extLst>
          </p:cNvPr>
          <p:cNvSpPr txBox="1"/>
          <p:nvPr/>
        </p:nvSpPr>
        <p:spPr>
          <a:xfrm>
            <a:off x="9416540" y="4226024"/>
            <a:ext cx="47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1,4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17CC4B20-42DE-4B6E-9FA7-9F8FB277AACA}"/>
              </a:ext>
            </a:extLst>
          </p:cNvPr>
          <p:cNvSpPr txBox="1"/>
          <p:nvPr/>
        </p:nvSpPr>
        <p:spPr>
          <a:xfrm>
            <a:off x="9299521" y="456469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14,6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48642343-22FD-4C9F-BA2A-CBE4EDCEAF8D}"/>
              </a:ext>
            </a:extLst>
          </p:cNvPr>
          <p:cNvSpPr txBox="1"/>
          <p:nvPr/>
        </p:nvSpPr>
        <p:spPr>
          <a:xfrm>
            <a:off x="9416540" y="4927923"/>
            <a:ext cx="476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bg1"/>
                </a:solidFill>
              </a:rPr>
              <a:t>1,2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08BC2F52-EB07-4DE0-AC7E-87BA7C27B8CE}"/>
              </a:ext>
            </a:extLst>
          </p:cNvPr>
          <p:cNvSpPr txBox="1"/>
          <p:nvPr/>
        </p:nvSpPr>
        <p:spPr>
          <a:xfrm>
            <a:off x="9240210" y="526397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63,4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E82FE302-431B-49AD-8E38-D96671A0A9C2}"/>
              </a:ext>
            </a:extLst>
          </p:cNvPr>
          <p:cNvSpPr txBox="1"/>
          <p:nvPr/>
        </p:nvSpPr>
        <p:spPr>
          <a:xfrm>
            <a:off x="9357229" y="562575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bg1"/>
                </a:solidFill>
              </a:rPr>
              <a:t>36,6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6047BBEE-4826-4DEF-B3AE-3D063565D983}"/>
              </a:ext>
            </a:extLst>
          </p:cNvPr>
          <p:cNvSpPr txBox="1"/>
          <p:nvPr/>
        </p:nvSpPr>
        <p:spPr>
          <a:xfrm>
            <a:off x="9539971" y="206083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%</a:t>
            </a:r>
            <a:endParaRPr lang="sk-SK" dirty="0"/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362EE9E6-B05C-4142-AC6C-ED3D62B7BB8D}"/>
              </a:ext>
            </a:extLst>
          </p:cNvPr>
          <p:cNvSpPr txBox="1"/>
          <p:nvPr/>
        </p:nvSpPr>
        <p:spPr>
          <a:xfrm>
            <a:off x="8258168" y="2068382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/>
              <a:t>EUR</a:t>
            </a:r>
            <a:endParaRPr lang="sk-SK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CDD2BCA3-8FF0-42AF-99AB-4BD85AC13C42}"/>
              </a:ext>
            </a:extLst>
          </p:cNvPr>
          <p:cNvCxnSpPr>
            <a:cxnSpLocks/>
          </p:cNvCxnSpPr>
          <p:nvPr/>
        </p:nvCxnSpPr>
        <p:spPr>
          <a:xfrm>
            <a:off x="7760044" y="2060831"/>
            <a:ext cx="0" cy="38964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="" xmlns:a16="http://schemas.microsoft.com/office/drawing/2014/main" id="{644F3E14-E4F0-4777-8C12-E9BEDB8DF8F6}"/>
              </a:ext>
            </a:extLst>
          </p:cNvPr>
          <p:cNvCxnSpPr>
            <a:cxnSpLocks/>
          </p:cNvCxnSpPr>
          <p:nvPr/>
        </p:nvCxnSpPr>
        <p:spPr>
          <a:xfrm>
            <a:off x="8781535" y="2075935"/>
            <a:ext cx="0" cy="38964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54">
            <a:extLst>
              <a:ext uri="{FF2B5EF4-FFF2-40B4-BE49-F238E27FC236}">
                <a16:creationId xmlns="" xmlns:a16="http://schemas.microsoft.com/office/drawing/2014/main" id="{A8C695B1-9B62-42A3-B56E-CA658409D8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="" xmlns:a16="http://schemas.microsoft.com/office/drawing/2014/main" id="{866B3F08-9795-4574-9173-4D4831D5F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="" xmlns:a16="http://schemas.microsoft.com/office/drawing/2014/main" id="{15AF3A7C-D513-4FDF-A54F-10C85247F6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="" xmlns:a16="http://schemas.microsoft.com/office/drawing/2014/main" id="{C39D8AC1-C60E-4BB9-94AC-B76044227D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="" xmlns:a16="http://schemas.microsoft.com/office/drawing/2014/main" id="{36FF1CEC-0BED-4B57-B58D-87EA1533FB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944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owchart: Terminator 37">
            <a:extLst>
              <a:ext uri="{FF2B5EF4-FFF2-40B4-BE49-F238E27FC236}">
                <a16:creationId xmlns="" xmlns:a16="http://schemas.microsoft.com/office/drawing/2014/main" id="{D6A492CE-40BF-41D7-A44D-0F4A0F83293D}"/>
              </a:ext>
            </a:extLst>
          </p:cNvPr>
          <p:cNvSpPr/>
          <p:nvPr/>
        </p:nvSpPr>
        <p:spPr>
          <a:xfrm>
            <a:off x="778768" y="4076199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9" name="Flowchart: Terminator 38">
            <a:extLst>
              <a:ext uri="{FF2B5EF4-FFF2-40B4-BE49-F238E27FC236}">
                <a16:creationId xmlns="" xmlns:a16="http://schemas.microsoft.com/office/drawing/2014/main" id="{8EE66DDF-D652-4736-B96C-7950EF3456C5}"/>
              </a:ext>
            </a:extLst>
          </p:cNvPr>
          <p:cNvSpPr/>
          <p:nvPr/>
        </p:nvSpPr>
        <p:spPr>
          <a:xfrm>
            <a:off x="1595377" y="5226286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Flowchart: Terminator 36">
            <a:extLst>
              <a:ext uri="{FF2B5EF4-FFF2-40B4-BE49-F238E27FC236}">
                <a16:creationId xmlns="" xmlns:a16="http://schemas.microsoft.com/office/drawing/2014/main" id="{7224E140-60D4-43C9-9AD6-B515DF18838E}"/>
              </a:ext>
            </a:extLst>
          </p:cNvPr>
          <p:cNvSpPr/>
          <p:nvPr/>
        </p:nvSpPr>
        <p:spPr>
          <a:xfrm>
            <a:off x="552022" y="2803384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Flowchart: Terminator 30">
            <a:extLst>
              <a:ext uri="{FF2B5EF4-FFF2-40B4-BE49-F238E27FC236}">
                <a16:creationId xmlns="" xmlns:a16="http://schemas.microsoft.com/office/drawing/2014/main" id="{83084C0F-A5DF-4854-A09A-0EA587B07927}"/>
              </a:ext>
            </a:extLst>
          </p:cNvPr>
          <p:cNvSpPr/>
          <p:nvPr/>
        </p:nvSpPr>
        <p:spPr>
          <a:xfrm>
            <a:off x="7053962" y="1656178"/>
            <a:ext cx="2572762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Flowchart: Terminator 27">
            <a:extLst>
              <a:ext uri="{FF2B5EF4-FFF2-40B4-BE49-F238E27FC236}">
                <a16:creationId xmlns="" xmlns:a16="http://schemas.microsoft.com/office/drawing/2014/main" id="{B49B3BBC-DB39-4C0B-B88E-FB30B5765122}"/>
              </a:ext>
            </a:extLst>
          </p:cNvPr>
          <p:cNvSpPr/>
          <p:nvPr/>
        </p:nvSpPr>
        <p:spPr>
          <a:xfrm>
            <a:off x="7393466" y="2815852"/>
            <a:ext cx="2814674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Flowchart: Terminator 3">
            <a:extLst>
              <a:ext uri="{FF2B5EF4-FFF2-40B4-BE49-F238E27FC236}">
                <a16:creationId xmlns="" xmlns:a16="http://schemas.microsoft.com/office/drawing/2014/main" id="{2BE26123-3842-4764-B87B-3631F552A399}"/>
              </a:ext>
            </a:extLst>
          </p:cNvPr>
          <p:cNvSpPr/>
          <p:nvPr/>
        </p:nvSpPr>
        <p:spPr>
          <a:xfrm>
            <a:off x="7540452" y="4074540"/>
            <a:ext cx="2768059" cy="923330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32" name="Chart 31">
            <a:extLst>
              <a:ext uri="{FF2B5EF4-FFF2-40B4-BE49-F238E27FC236}">
                <a16:creationId xmlns="" xmlns:a16="http://schemas.microsoft.com/office/drawing/2014/main" id="{40C0D6B4-E744-4B40-BED2-11A7ECDB8740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639523487"/>
              </p:ext>
            </p:extLst>
          </p:nvPr>
        </p:nvGraphicFramePr>
        <p:xfrm>
          <a:off x="2701022" y="1859074"/>
          <a:ext cx="5438971" cy="3625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BF5B8D0-30EB-442B-AA8A-70948B8A9AFA}"/>
              </a:ext>
            </a:extLst>
          </p:cNvPr>
          <p:cNvSpPr txBox="1"/>
          <p:nvPr/>
        </p:nvSpPr>
        <p:spPr>
          <a:xfrm>
            <a:off x="646379" y="3080383"/>
            <a:ext cx="1845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Zostatok peňazí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DDB251F0-E2B4-42D3-9790-E3767957EE9D}"/>
              </a:ext>
            </a:extLst>
          </p:cNvPr>
          <p:cNvSpPr txBox="1"/>
          <p:nvPr/>
        </p:nvSpPr>
        <p:spPr>
          <a:xfrm>
            <a:off x="1880049" y="435153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DPH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E12E951F-2129-4565-BAF4-6D0C73F8B2AC}"/>
              </a:ext>
            </a:extLst>
          </p:cNvPr>
          <p:cNvSpPr txBox="1"/>
          <p:nvPr/>
        </p:nvSpPr>
        <p:spPr>
          <a:xfrm>
            <a:off x="7828979" y="1961399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Iné dane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F1BB800-07D2-4F25-AFD1-27E285C34C62}"/>
              </a:ext>
            </a:extLst>
          </p:cNvPr>
          <p:cNvSpPr txBox="1"/>
          <p:nvPr/>
        </p:nvSpPr>
        <p:spPr>
          <a:xfrm>
            <a:off x="8293031" y="3043972"/>
            <a:ext cx="18133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Spotrebné dane</a:t>
            </a:r>
          </a:p>
          <a:p>
            <a:r>
              <a:rPr lang="sk-SK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(podľa zákona)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FAC1B306-CF85-416E-8E27-E52B2E497279}"/>
              </a:ext>
            </a:extLst>
          </p:cNvPr>
          <p:cNvSpPr txBox="1"/>
          <p:nvPr/>
        </p:nvSpPr>
        <p:spPr>
          <a:xfrm>
            <a:off x="1585769" y="5363915"/>
            <a:ext cx="1781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Daň z príjmov</a:t>
            </a:r>
          </a:p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fyzických osôb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099B96F8-0240-403B-9BCD-E3A71374F0D5}"/>
              </a:ext>
            </a:extLst>
          </p:cNvPr>
          <p:cNvSpPr txBox="1"/>
          <p:nvPr/>
        </p:nvSpPr>
        <p:spPr>
          <a:xfrm>
            <a:off x="2099337" y="374895"/>
            <a:ext cx="98361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DAŇOVÉ BREMENO ZAMESTNANCA S PRIEMERNOU MZDOU </a:t>
            </a:r>
          </a:p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K PRIEMERNÝM MZDOVÝM NÁKLADOM NA SLOVENSKU V ROKU 2024</a:t>
            </a:r>
          </a:p>
          <a:p>
            <a:r>
              <a:rPr lang="sk-SK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(podľa aktuálneho právneho stavu)</a:t>
            </a:r>
          </a:p>
        </p:txBody>
      </p:sp>
      <p:sp>
        <p:nvSpPr>
          <p:cNvPr id="58" name="Freeform 68">
            <a:extLst>
              <a:ext uri="{FF2B5EF4-FFF2-40B4-BE49-F238E27FC236}">
                <a16:creationId xmlns="" xmlns:a16="http://schemas.microsoft.com/office/drawing/2014/main" id="{D95B41A2-3673-4934-8554-37C9FDCB8094}"/>
              </a:ext>
            </a:extLst>
          </p:cNvPr>
          <p:cNvSpPr>
            <a:spLocks/>
          </p:cNvSpPr>
          <p:nvPr/>
        </p:nvSpPr>
        <p:spPr bwMode="auto">
          <a:xfrm>
            <a:off x="5096466" y="5071209"/>
            <a:ext cx="4814909" cy="791255"/>
          </a:xfrm>
          <a:custGeom>
            <a:avLst/>
            <a:gdLst>
              <a:gd name="T0" fmla="*/ 690563 w 1966"/>
              <a:gd name="T1" fmla="*/ 569912 h 359"/>
              <a:gd name="T2" fmla="*/ 3121025 w 1966"/>
              <a:gd name="T3" fmla="*/ 569912 h 359"/>
              <a:gd name="T4" fmla="*/ 3121025 w 1966"/>
              <a:gd name="T5" fmla="*/ 539750 h 359"/>
              <a:gd name="T6" fmla="*/ 698500 w 1966"/>
              <a:gd name="T7" fmla="*/ 539750 h 359"/>
              <a:gd name="T8" fmla="*/ 15875 w 1966"/>
              <a:gd name="T9" fmla="*/ 0 h 359"/>
              <a:gd name="T10" fmla="*/ 0 w 1966"/>
              <a:gd name="T11" fmla="*/ 22225 h 359"/>
              <a:gd name="T12" fmla="*/ 690563 w 1966"/>
              <a:gd name="T13" fmla="*/ 569912 h 3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966" h="359">
                <a:moveTo>
                  <a:pt x="435" y="359"/>
                </a:moveTo>
                <a:lnTo>
                  <a:pt x="1966" y="359"/>
                </a:lnTo>
                <a:lnTo>
                  <a:pt x="1966" y="340"/>
                </a:lnTo>
                <a:lnTo>
                  <a:pt x="440" y="340"/>
                </a:lnTo>
                <a:lnTo>
                  <a:pt x="10" y="0"/>
                </a:lnTo>
                <a:lnTo>
                  <a:pt x="0" y="14"/>
                </a:lnTo>
                <a:lnTo>
                  <a:pt x="435" y="35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80BC6DD-5677-4C02-BCB4-E9C6C06B5825}"/>
              </a:ext>
            </a:extLst>
          </p:cNvPr>
          <p:cNvSpPr txBox="1"/>
          <p:nvPr/>
        </p:nvSpPr>
        <p:spPr>
          <a:xfrm>
            <a:off x="6196520" y="5449452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CELKOVÉ DAŇOVÉ BREMENO</a:t>
            </a:r>
          </a:p>
          <a:p>
            <a:endParaRPr lang="sk-SK" b="1" dirty="0"/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A5EE352A-A106-4AFC-AE49-D994807ADBCE}"/>
              </a:ext>
            </a:extLst>
          </p:cNvPr>
          <p:cNvSpPr txBox="1"/>
          <p:nvPr/>
        </p:nvSpPr>
        <p:spPr>
          <a:xfrm>
            <a:off x="2416934" y="1833500"/>
            <a:ext cx="2180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ZOSTATOK</a:t>
            </a:r>
            <a:r>
              <a:rPr lang="sk-SK" b="1" dirty="0">
                <a:solidFill>
                  <a:srgbClr val="3DB66C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sk-SK" b="1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PEŇAZÍ</a:t>
            </a:r>
          </a:p>
          <a:p>
            <a:endParaRPr lang="sk-SK" b="1" dirty="0"/>
          </a:p>
        </p:txBody>
      </p:sp>
      <p:pic>
        <p:nvPicPr>
          <p:cNvPr id="60" name="Picture 59">
            <a:extLst>
              <a:ext uri="{FF2B5EF4-FFF2-40B4-BE49-F238E27FC236}">
                <a16:creationId xmlns="" xmlns:a16="http://schemas.microsoft.com/office/drawing/2014/main" id="{DD6B3D90-4CDA-48BB-A60C-B9E45B8F96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4DC4F8C1-7F76-4E30-9938-E1F435C8E5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="" xmlns:a16="http://schemas.microsoft.com/office/drawing/2014/main" id="{CA330163-CD73-4098-9894-7119B43532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="" xmlns:a16="http://schemas.microsoft.com/office/drawing/2014/main" id="{925D5B7C-823E-4457-A64B-48713A0698F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="" xmlns:a16="http://schemas.microsoft.com/office/drawing/2014/main" id="{1E5A3728-6315-43F5-90B6-C880CC55F25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E3530FE-803F-40BD-B893-79B7352EF1FC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27257" y="2751330"/>
            <a:ext cx="1786499" cy="177898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1270B3B-922F-447C-A42B-3B3F51D55745}"/>
              </a:ext>
            </a:extLst>
          </p:cNvPr>
          <p:cNvSpPr txBox="1"/>
          <p:nvPr/>
        </p:nvSpPr>
        <p:spPr>
          <a:xfrm>
            <a:off x="8162057" y="4217939"/>
            <a:ext cx="20168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Sociálne a</a:t>
            </a:r>
          </a:p>
          <a:p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zdravotné odvody</a:t>
            </a:r>
          </a:p>
          <a:p>
            <a:endParaRPr lang="sk-SK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2E9822C-CC7B-4B4C-91F4-B2E04449B2E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5400000">
            <a:off x="6990427" y="3945329"/>
            <a:ext cx="1100051" cy="12125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37534B56-EA2D-48A6-84A8-38AC024F6461}"/>
              </a:ext>
            </a:extLst>
          </p:cNvPr>
          <p:cNvSpPr txBox="1"/>
          <p:nvPr/>
        </p:nvSpPr>
        <p:spPr>
          <a:xfrm>
            <a:off x="6974931" y="4185265"/>
            <a:ext cx="123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34,51 %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755,90 €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F3FD5F9-81D1-4CAA-9EE8-3AEACE6A9FFD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5400000">
            <a:off x="7110850" y="2681740"/>
            <a:ext cx="1112051" cy="122582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FAC0046-C2D3-4FC8-A765-25BABB71146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3014189">
            <a:off x="6674624" y="1598482"/>
            <a:ext cx="1100283" cy="121285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01FD2A1-4E4A-4C71-B386-1869762CC062}"/>
              </a:ext>
            </a:extLst>
          </p:cNvPr>
          <p:cNvSpPr txBox="1"/>
          <p:nvPr/>
        </p:nvSpPr>
        <p:spPr>
          <a:xfrm>
            <a:off x="7282064" y="2971516"/>
            <a:ext cx="950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2,87 %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62,82 €</a:t>
            </a:r>
          </a:p>
          <a:p>
            <a:endParaRPr lang="sk-SK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FD4359CF-6BF2-4241-9966-7CAF3D94AA67}"/>
              </a:ext>
            </a:extLst>
          </p:cNvPr>
          <p:cNvSpPr txBox="1"/>
          <p:nvPr/>
        </p:nvSpPr>
        <p:spPr>
          <a:xfrm>
            <a:off x="6740888" y="1813646"/>
            <a:ext cx="1082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10,47 %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229,31 €</a:t>
            </a:r>
          </a:p>
          <a:p>
            <a:endParaRPr lang="sk-SK" dirty="0"/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81903F52-6C6C-4579-B52D-C400E0C010BA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3285386">
            <a:off x="3394325" y="4947045"/>
            <a:ext cx="1159189" cy="127778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="" xmlns:a16="http://schemas.microsoft.com/office/drawing/2014/main" id="{EA6D8B5C-A9B3-4DBF-85C1-45FBF4488E2A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14965653">
            <a:off x="2631833" y="3862698"/>
            <a:ext cx="1159189" cy="127778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="" xmlns:a16="http://schemas.microsoft.com/office/drawing/2014/main" id="{52D03E7B-5E22-416C-B1F7-AEFB20243807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rot="16200000">
            <a:off x="2526095" y="2652468"/>
            <a:ext cx="1119251" cy="123376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45D67A16-6FA7-442A-9EA2-4434D79A01B3}"/>
              </a:ext>
            </a:extLst>
          </p:cNvPr>
          <p:cNvSpPr txBox="1"/>
          <p:nvPr/>
        </p:nvSpPr>
        <p:spPr>
          <a:xfrm>
            <a:off x="2620255" y="4214698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8,27 %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181,13 €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94B0A495-6CFF-4F54-BE5A-62149294A949}"/>
              </a:ext>
            </a:extLst>
          </p:cNvPr>
          <p:cNvSpPr txBox="1"/>
          <p:nvPr/>
        </p:nvSpPr>
        <p:spPr>
          <a:xfrm>
            <a:off x="3416942" y="5322531"/>
            <a:ext cx="1082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7,32 %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160,26 €</a:t>
            </a:r>
          </a:p>
          <a:p>
            <a:pPr algn="ctr"/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FD720D4-611C-457A-8E04-047AEEFD2836}"/>
              </a:ext>
            </a:extLst>
          </p:cNvPr>
          <p:cNvSpPr txBox="1"/>
          <p:nvPr/>
        </p:nvSpPr>
        <p:spPr>
          <a:xfrm>
            <a:off x="2498378" y="2964514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36,56 %</a:t>
            </a:r>
          </a:p>
          <a:p>
            <a:pPr algn="ctr"/>
            <a:r>
              <a:rPr lang="sk-SK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800,83 €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5" name="Arc 44">
            <a:extLst>
              <a:ext uri="{FF2B5EF4-FFF2-40B4-BE49-F238E27FC236}">
                <a16:creationId xmlns="" xmlns:a16="http://schemas.microsoft.com/office/drawing/2014/main" id="{F6B41019-883D-4FD9-8C72-5A644F6402C6}"/>
              </a:ext>
            </a:extLst>
          </p:cNvPr>
          <p:cNvSpPr/>
          <p:nvPr/>
        </p:nvSpPr>
        <p:spPr>
          <a:xfrm rot="2377505">
            <a:off x="3948028" y="2163410"/>
            <a:ext cx="2923062" cy="2923062"/>
          </a:xfrm>
          <a:prstGeom prst="arc">
            <a:avLst>
              <a:gd name="adj1" fmla="val 15988874"/>
              <a:gd name="adj2" fmla="val 7390273"/>
            </a:avLst>
          </a:prstGeom>
          <a:noFill/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rmAutofit/>
          </a:bodyPr>
          <a:lstStyle/>
          <a:p>
            <a:pPr algn="ctr"/>
            <a:endParaRPr lang="sk-SK" dirty="0"/>
          </a:p>
        </p:txBody>
      </p:sp>
      <p:sp>
        <p:nvSpPr>
          <p:cNvPr id="46" name="Oval 45">
            <a:extLst>
              <a:ext uri="{FF2B5EF4-FFF2-40B4-BE49-F238E27FC236}">
                <a16:creationId xmlns="" xmlns:a16="http://schemas.microsoft.com/office/drawing/2014/main" id="{5AF5CD52-14C8-4F2D-B0E8-C3E15FF8CD6F}"/>
              </a:ext>
            </a:extLst>
          </p:cNvPr>
          <p:cNvSpPr/>
          <p:nvPr/>
        </p:nvSpPr>
        <p:spPr>
          <a:xfrm>
            <a:off x="3898981" y="3844486"/>
            <a:ext cx="206734" cy="2067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7" name="Oval 46">
            <a:extLst>
              <a:ext uri="{FF2B5EF4-FFF2-40B4-BE49-F238E27FC236}">
                <a16:creationId xmlns="" xmlns:a16="http://schemas.microsoft.com/office/drawing/2014/main" id="{B8DE7BF0-56BF-478D-99F8-1143CDB5B1C0}"/>
              </a:ext>
            </a:extLst>
          </p:cNvPr>
          <p:cNvSpPr/>
          <p:nvPr/>
        </p:nvSpPr>
        <p:spPr>
          <a:xfrm>
            <a:off x="6067724" y="2341257"/>
            <a:ext cx="206734" cy="20673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60889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hart 25">
            <a:extLst>
              <a:ext uri="{FF2B5EF4-FFF2-40B4-BE49-F238E27FC236}">
                <a16:creationId xmlns="" xmlns:a16="http://schemas.microsoft.com/office/drawing/2014/main" id="{15AF8EEB-7362-44B3-A29A-EFC21B9BFE96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521497379"/>
              </p:ext>
            </p:extLst>
          </p:nvPr>
        </p:nvGraphicFramePr>
        <p:xfrm>
          <a:off x="2305198" y="918348"/>
          <a:ext cx="6278347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0CCF049-8101-4364-A8B3-21386CED3107}"/>
              </a:ext>
            </a:extLst>
          </p:cNvPr>
          <p:cNvSpPr txBox="1"/>
          <p:nvPr/>
        </p:nvSpPr>
        <p:spPr>
          <a:xfrm>
            <a:off x="1610497" y="881973"/>
            <a:ext cx="5153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ČO A V AKEJ VÝŠKE JE MESAČNE ZDAŇOVANÉ</a:t>
            </a:r>
          </a:p>
          <a:p>
            <a:r>
              <a:rPr lang="sk-SK" sz="1400" dirty="0">
                <a:latin typeface="Roboto Thin" panose="02000000000000000000" pitchFamily="2" charset="0"/>
                <a:ea typeface="Roboto Thin" panose="02000000000000000000" pitchFamily="2" charset="0"/>
              </a:rPr>
              <a:t>P</a:t>
            </a:r>
            <a:r>
              <a:rPr lang="pt-BR" sz="1400" dirty="0">
                <a:latin typeface="Roboto Thin" panose="02000000000000000000" pitchFamily="2" charset="0"/>
                <a:ea typeface="Roboto Thin" panose="02000000000000000000" pitchFamily="2" charset="0"/>
              </a:rPr>
              <a:t>repočítané na zamestnanca s priemernou mzdou v roku </a:t>
            </a:r>
            <a:r>
              <a:rPr lang="sk-SK" sz="1400" dirty="0">
                <a:latin typeface="Roboto Thin" panose="02000000000000000000" pitchFamily="2" charset="0"/>
                <a:ea typeface="Roboto Thin" panose="02000000000000000000" pitchFamily="2" charset="0"/>
              </a:rPr>
              <a:t>2024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82347E05-4C28-479E-9655-835E98F4CAD8}"/>
              </a:ext>
            </a:extLst>
          </p:cNvPr>
          <p:cNvSpPr txBox="1"/>
          <p:nvPr/>
        </p:nvSpPr>
        <p:spPr>
          <a:xfrm>
            <a:off x="8089536" y="3311185"/>
            <a:ext cx="1619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PRÍJEM</a:t>
            </a:r>
          </a:p>
        </p:txBody>
      </p:sp>
      <p:grpSp>
        <p:nvGrpSpPr>
          <p:cNvPr id="79" name="Группа 5">
            <a:extLst>
              <a:ext uri="{FF2B5EF4-FFF2-40B4-BE49-F238E27FC236}">
                <a16:creationId xmlns="" xmlns:a16="http://schemas.microsoft.com/office/drawing/2014/main" id="{35F5B469-2C63-470E-94B3-686848034CB0}"/>
              </a:ext>
            </a:extLst>
          </p:cNvPr>
          <p:cNvGrpSpPr/>
          <p:nvPr/>
        </p:nvGrpSpPr>
        <p:grpSpPr>
          <a:xfrm>
            <a:off x="10389107" y="3980732"/>
            <a:ext cx="1533525" cy="1882775"/>
            <a:chOff x="5489575" y="2371725"/>
            <a:chExt cx="1533525" cy="1882775"/>
          </a:xfrm>
        </p:grpSpPr>
        <p:sp>
          <p:nvSpPr>
            <p:cNvPr id="80" name="Freeform 62">
              <a:extLst>
                <a:ext uri="{FF2B5EF4-FFF2-40B4-BE49-F238E27FC236}">
                  <a16:creationId xmlns="" xmlns:a16="http://schemas.microsoft.com/office/drawing/2014/main" id="{40D8677F-C164-4E86-99A6-91F617E19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0538" y="2371725"/>
              <a:ext cx="1452562" cy="1882775"/>
            </a:xfrm>
            <a:custGeom>
              <a:avLst/>
              <a:gdLst>
                <a:gd name="T0" fmla="*/ 520919 w 145"/>
                <a:gd name="T1" fmla="*/ 1882775 h 186"/>
                <a:gd name="T2" fmla="*/ 0 w 145"/>
                <a:gd name="T3" fmla="*/ 1720816 h 186"/>
                <a:gd name="T4" fmla="*/ 40071 w 145"/>
                <a:gd name="T5" fmla="*/ 1660081 h 186"/>
                <a:gd name="T6" fmla="*/ 520919 w 145"/>
                <a:gd name="T7" fmla="*/ 1801795 h 186"/>
                <a:gd name="T8" fmla="*/ 1372422 w 145"/>
                <a:gd name="T9" fmla="*/ 941387 h 186"/>
                <a:gd name="T10" fmla="*/ 520919 w 145"/>
                <a:gd name="T11" fmla="*/ 80980 h 186"/>
                <a:gd name="T12" fmla="*/ 520919 w 145"/>
                <a:gd name="T13" fmla="*/ 0 h 186"/>
                <a:gd name="T14" fmla="*/ 1452563 w 145"/>
                <a:gd name="T15" fmla="*/ 941387 h 186"/>
                <a:gd name="T16" fmla="*/ 520919 w 145"/>
                <a:gd name="T17" fmla="*/ 1882775 h 1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5" h="186">
                  <a:moveTo>
                    <a:pt x="52" y="186"/>
                  </a:moveTo>
                  <a:cubicBezTo>
                    <a:pt x="33" y="186"/>
                    <a:pt x="15" y="181"/>
                    <a:pt x="0" y="170"/>
                  </a:cubicBezTo>
                  <a:cubicBezTo>
                    <a:pt x="4" y="164"/>
                    <a:pt x="4" y="164"/>
                    <a:pt x="4" y="164"/>
                  </a:cubicBezTo>
                  <a:cubicBezTo>
                    <a:pt x="18" y="173"/>
                    <a:pt x="35" y="178"/>
                    <a:pt x="52" y="178"/>
                  </a:cubicBezTo>
                  <a:cubicBezTo>
                    <a:pt x="99" y="178"/>
                    <a:pt x="137" y="140"/>
                    <a:pt x="137" y="93"/>
                  </a:cubicBezTo>
                  <a:cubicBezTo>
                    <a:pt x="137" y="46"/>
                    <a:pt x="99" y="8"/>
                    <a:pt x="52" y="8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104" y="0"/>
                    <a:pt x="145" y="41"/>
                    <a:pt x="145" y="93"/>
                  </a:cubicBezTo>
                  <a:cubicBezTo>
                    <a:pt x="145" y="145"/>
                    <a:pt x="104" y="186"/>
                    <a:pt x="52" y="1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1" name="Oval 68">
              <a:extLst>
                <a:ext uri="{FF2B5EF4-FFF2-40B4-BE49-F238E27FC236}">
                  <a16:creationId xmlns="" xmlns:a16="http://schemas.microsoft.com/office/drawing/2014/main" id="{932F1A9D-C31D-439E-B77D-54FCBF89B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89575" y="3971925"/>
              <a:ext cx="180975" cy="1920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0DA1B17B-E66C-427F-A088-1D496967946C}"/>
              </a:ext>
            </a:extLst>
          </p:cNvPr>
          <p:cNvSpPr txBox="1"/>
          <p:nvPr/>
        </p:nvSpPr>
        <p:spPr>
          <a:xfrm>
            <a:off x="1883120" y="5099813"/>
            <a:ext cx="2032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B17AA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SPOTREBA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EEEA73CE-654E-4F59-B982-7814D24DF690}"/>
              </a:ext>
            </a:extLst>
          </p:cNvPr>
          <p:cNvSpPr txBox="1"/>
          <p:nvPr/>
        </p:nvSpPr>
        <p:spPr>
          <a:xfrm>
            <a:off x="7237934" y="4898926"/>
            <a:ext cx="183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DF5757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MAJETOK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9E52F14D-E709-49C6-9DDF-968591B269EB}"/>
              </a:ext>
            </a:extLst>
          </p:cNvPr>
          <p:cNvSpPr txBox="1"/>
          <p:nvPr/>
        </p:nvSpPr>
        <p:spPr>
          <a:xfrm>
            <a:off x="442192" y="4042243"/>
            <a:ext cx="2365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F28E2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PODNIKANIE</a:t>
            </a:r>
          </a:p>
        </p:txBody>
      </p:sp>
      <p:sp>
        <p:nvSpPr>
          <p:cNvPr id="108" name="Flowchart: Connector 107">
            <a:extLst>
              <a:ext uri="{FF2B5EF4-FFF2-40B4-BE49-F238E27FC236}">
                <a16:creationId xmlns="" xmlns:a16="http://schemas.microsoft.com/office/drawing/2014/main" id="{49FDEF83-03FD-4EB8-84F7-CB2EF17A807C}"/>
              </a:ext>
            </a:extLst>
          </p:cNvPr>
          <p:cNvSpPr/>
          <p:nvPr/>
        </p:nvSpPr>
        <p:spPr>
          <a:xfrm>
            <a:off x="9804278" y="3934939"/>
            <a:ext cx="113350" cy="113350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44FED1A-6783-4EC4-B0DD-B271081E8CAA}"/>
              </a:ext>
            </a:extLst>
          </p:cNvPr>
          <p:cNvSpPr txBox="1"/>
          <p:nvPr/>
        </p:nvSpPr>
        <p:spPr>
          <a:xfrm>
            <a:off x="7870815" y="3678957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72,87 % / </a:t>
            </a:r>
            <a:r>
              <a:rPr lang="sk-SK" dirty="0">
                <a:solidFill>
                  <a:srgbClr val="76B7B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1012,48 €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EE691203-1733-48CA-AE62-9F4DC13A8556}"/>
              </a:ext>
            </a:extLst>
          </p:cNvPr>
          <p:cNvSpPr txBox="1"/>
          <p:nvPr/>
        </p:nvSpPr>
        <p:spPr>
          <a:xfrm>
            <a:off x="7237934" y="5283639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2,24 % / </a:t>
            </a:r>
            <a:r>
              <a:rPr lang="sk-SK" dirty="0">
                <a:solidFill>
                  <a:srgbClr val="DF5757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31,07 €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D559725F-5F89-4E5C-A7C6-FAFAE0075C42}"/>
              </a:ext>
            </a:extLst>
          </p:cNvPr>
          <p:cNvSpPr txBox="1"/>
          <p:nvPr/>
        </p:nvSpPr>
        <p:spPr>
          <a:xfrm>
            <a:off x="1848863" y="5527266"/>
            <a:ext cx="209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22,94 % / </a:t>
            </a:r>
            <a:r>
              <a:rPr lang="sk-SK" dirty="0">
                <a:solidFill>
                  <a:srgbClr val="B17AA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318,78 €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C53BD972-6E37-4011-B628-7545F18A6449}"/>
              </a:ext>
            </a:extLst>
          </p:cNvPr>
          <p:cNvSpPr txBox="1"/>
          <p:nvPr/>
        </p:nvSpPr>
        <p:spPr>
          <a:xfrm>
            <a:off x="709457" y="4407130"/>
            <a:ext cx="1830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1,95 % / </a:t>
            </a:r>
            <a:r>
              <a:rPr lang="sk-SK" dirty="0">
                <a:solidFill>
                  <a:srgbClr val="F28E2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27,10 €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="" xmlns:a16="http://schemas.microsoft.com/office/drawing/2014/main" id="{1E7437AD-BFC5-44BA-85E8-8CABC759C8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="" xmlns:a16="http://schemas.microsoft.com/office/drawing/2014/main" id="{3C664687-D130-4AF3-9F1E-1F4E20E4DC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="" xmlns:a16="http://schemas.microsoft.com/office/drawing/2014/main" id="{0CAA8775-13DE-40B3-B8D1-BE18BEBA118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="" xmlns:a16="http://schemas.microsoft.com/office/drawing/2014/main" id="{0941AD9D-BE51-4546-995C-7F29D71FE9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23FEE6C5-BF70-4091-9B9F-C19F8B7818F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3391685-3E12-4BD4-A2F9-34584B64F021}"/>
              </a:ext>
            </a:extLst>
          </p:cNvPr>
          <p:cNvSpPr txBox="1"/>
          <p:nvPr/>
        </p:nvSpPr>
        <p:spPr>
          <a:xfrm>
            <a:off x="1514113" y="6400882"/>
            <a:ext cx="8194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Percentuálne hodnoty zodpovedajú podielom na celkovom daňovom bremene.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89F94145-F7E5-405E-96BE-A1F32C4AA5BD}"/>
              </a:ext>
            </a:extLst>
          </p:cNvPr>
          <p:cNvSpPr txBox="1"/>
          <p:nvPr/>
        </p:nvSpPr>
        <p:spPr>
          <a:xfrm>
            <a:off x="8668100" y="1721404"/>
            <a:ext cx="287771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CELKOVÉ DAŇOVÉ BREMENO</a:t>
            </a:r>
          </a:p>
          <a:p>
            <a:endParaRPr lang="sk-SK" b="1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329D76AA-FC1D-48E2-94F5-B41E99E658F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7111846" y="3670996"/>
            <a:ext cx="566847" cy="1910323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="" xmlns:a16="http://schemas.microsoft.com/office/drawing/2014/main" id="{AF80F165-1282-4E90-AAEC-E3C71EED39C2}"/>
              </a:ext>
            </a:extLst>
          </p:cNvPr>
          <p:cNvSpPr/>
          <p:nvPr/>
        </p:nvSpPr>
        <p:spPr>
          <a:xfrm>
            <a:off x="7874766" y="4454319"/>
            <a:ext cx="355349" cy="355349"/>
          </a:xfrm>
          <a:prstGeom prst="ellipse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Oval 27">
            <a:extLst>
              <a:ext uri="{FF2B5EF4-FFF2-40B4-BE49-F238E27FC236}">
                <a16:creationId xmlns="" xmlns:a16="http://schemas.microsoft.com/office/drawing/2014/main" id="{D73D3B23-C67F-41BA-90C6-EDAE12409307}"/>
              </a:ext>
            </a:extLst>
          </p:cNvPr>
          <p:cNvSpPr/>
          <p:nvPr/>
        </p:nvSpPr>
        <p:spPr>
          <a:xfrm>
            <a:off x="6482576" y="4535954"/>
            <a:ext cx="201008" cy="201008"/>
          </a:xfrm>
          <a:prstGeom prst="ellipse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EEA02222-369D-40DE-A88A-E255A05FFB28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5400000">
            <a:off x="7977143" y="2088641"/>
            <a:ext cx="566847" cy="1910323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="" xmlns:a16="http://schemas.microsoft.com/office/drawing/2014/main" id="{9FEE5580-D202-4300-AFC4-CA45F1A4D20D}"/>
              </a:ext>
            </a:extLst>
          </p:cNvPr>
          <p:cNvSpPr/>
          <p:nvPr/>
        </p:nvSpPr>
        <p:spPr>
          <a:xfrm>
            <a:off x="8750696" y="2871964"/>
            <a:ext cx="355349" cy="355349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4" name="Oval 33">
            <a:extLst>
              <a:ext uri="{FF2B5EF4-FFF2-40B4-BE49-F238E27FC236}">
                <a16:creationId xmlns="" xmlns:a16="http://schemas.microsoft.com/office/drawing/2014/main" id="{369ADB4C-9521-46C5-92BC-6398529095F2}"/>
              </a:ext>
            </a:extLst>
          </p:cNvPr>
          <p:cNvSpPr/>
          <p:nvPr/>
        </p:nvSpPr>
        <p:spPr>
          <a:xfrm>
            <a:off x="7347873" y="2953599"/>
            <a:ext cx="201008" cy="201008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7AE6A00F-7978-457A-BD6D-BDEFFC872BAF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2054372" y="2778050"/>
            <a:ext cx="566847" cy="1910323"/>
          </a:xfrm>
          <a:prstGeom prst="rect">
            <a:avLst/>
          </a:prstGeom>
        </p:spPr>
      </p:pic>
      <p:sp>
        <p:nvSpPr>
          <p:cNvPr id="36" name="Oval 35">
            <a:extLst>
              <a:ext uri="{FF2B5EF4-FFF2-40B4-BE49-F238E27FC236}">
                <a16:creationId xmlns="" xmlns:a16="http://schemas.microsoft.com/office/drawing/2014/main" id="{68C29546-2721-4B2C-ACAE-44C8BAA99E03}"/>
              </a:ext>
            </a:extLst>
          </p:cNvPr>
          <p:cNvSpPr/>
          <p:nvPr/>
        </p:nvSpPr>
        <p:spPr>
          <a:xfrm rot="10800000">
            <a:off x="1493513" y="3554493"/>
            <a:ext cx="355349" cy="355349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Oval 36">
            <a:extLst>
              <a:ext uri="{FF2B5EF4-FFF2-40B4-BE49-F238E27FC236}">
                <a16:creationId xmlns="" xmlns:a16="http://schemas.microsoft.com/office/drawing/2014/main" id="{21550C7D-5392-4466-A8F7-D9C96E04CB2B}"/>
              </a:ext>
            </a:extLst>
          </p:cNvPr>
          <p:cNvSpPr/>
          <p:nvPr/>
        </p:nvSpPr>
        <p:spPr>
          <a:xfrm rot="10800000">
            <a:off x="3041810" y="3631664"/>
            <a:ext cx="201008" cy="201008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pic>
        <p:nvPicPr>
          <p:cNvPr id="38" name="Picture 37">
            <a:extLst>
              <a:ext uri="{FF2B5EF4-FFF2-40B4-BE49-F238E27FC236}">
                <a16:creationId xmlns="" xmlns:a16="http://schemas.microsoft.com/office/drawing/2014/main" id="{913C6A32-04E1-4901-BB08-883A81EC41FA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3214386" y="3828812"/>
            <a:ext cx="566847" cy="1910323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="" xmlns:a16="http://schemas.microsoft.com/office/drawing/2014/main" id="{7D3B8EF5-60DE-4891-8339-D036279869AD}"/>
              </a:ext>
            </a:extLst>
          </p:cNvPr>
          <p:cNvSpPr/>
          <p:nvPr/>
        </p:nvSpPr>
        <p:spPr>
          <a:xfrm rot="10800000">
            <a:off x="2653527" y="4605255"/>
            <a:ext cx="355349" cy="355349"/>
          </a:xfrm>
          <a:prstGeom prst="ellipse">
            <a:avLst/>
          </a:prstGeom>
          <a:solidFill>
            <a:srgbClr val="B17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0" name="Oval 39">
            <a:extLst>
              <a:ext uri="{FF2B5EF4-FFF2-40B4-BE49-F238E27FC236}">
                <a16:creationId xmlns="" xmlns:a16="http://schemas.microsoft.com/office/drawing/2014/main" id="{E66F8BAD-23A6-419E-A439-77A5D9628328}"/>
              </a:ext>
            </a:extLst>
          </p:cNvPr>
          <p:cNvSpPr/>
          <p:nvPr/>
        </p:nvSpPr>
        <p:spPr>
          <a:xfrm rot="10800000">
            <a:off x="4201824" y="4682426"/>
            <a:ext cx="201008" cy="201008"/>
          </a:xfrm>
          <a:prstGeom prst="ellipse">
            <a:avLst/>
          </a:prstGeom>
          <a:solidFill>
            <a:srgbClr val="B17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41" name="Oval 40">
            <a:extLst>
              <a:ext uri="{FF2B5EF4-FFF2-40B4-BE49-F238E27FC236}">
                <a16:creationId xmlns="" xmlns:a16="http://schemas.microsoft.com/office/drawing/2014/main" id="{98057BBE-1087-4D13-B27F-07E311E4A1B0}"/>
              </a:ext>
            </a:extLst>
          </p:cNvPr>
          <p:cNvSpPr/>
          <p:nvPr/>
        </p:nvSpPr>
        <p:spPr>
          <a:xfrm>
            <a:off x="10688972" y="1289073"/>
            <a:ext cx="355349" cy="355349"/>
          </a:xfrm>
          <a:prstGeom prst="ellipse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2" name="Oval 41">
            <a:extLst>
              <a:ext uri="{FF2B5EF4-FFF2-40B4-BE49-F238E27FC236}">
                <a16:creationId xmlns="" xmlns:a16="http://schemas.microsoft.com/office/drawing/2014/main" id="{A38BFF55-6E93-4CA3-8975-C8D1AD8B32BE}"/>
              </a:ext>
            </a:extLst>
          </p:cNvPr>
          <p:cNvSpPr/>
          <p:nvPr/>
        </p:nvSpPr>
        <p:spPr>
          <a:xfrm>
            <a:off x="11090313" y="1289073"/>
            <a:ext cx="355349" cy="355349"/>
          </a:xfrm>
          <a:prstGeom prst="ellipse">
            <a:avLst/>
          </a:prstGeom>
          <a:solidFill>
            <a:srgbClr val="76B7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3" name="Oval 42">
            <a:extLst>
              <a:ext uri="{FF2B5EF4-FFF2-40B4-BE49-F238E27FC236}">
                <a16:creationId xmlns="" xmlns:a16="http://schemas.microsoft.com/office/drawing/2014/main" id="{870C3139-F741-4C45-A243-9421EC558EE1}"/>
              </a:ext>
            </a:extLst>
          </p:cNvPr>
          <p:cNvSpPr/>
          <p:nvPr/>
        </p:nvSpPr>
        <p:spPr>
          <a:xfrm rot="10800000">
            <a:off x="9846869" y="1268483"/>
            <a:ext cx="355349" cy="355349"/>
          </a:xfrm>
          <a:prstGeom prst="ellipse">
            <a:avLst/>
          </a:prstGeom>
          <a:solidFill>
            <a:srgbClr val="F28E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4" name="Oval 43">
            <a:extLst>
              <a:ext uri="{FF2B5EF4-FFF2-40B4-BE49-F238E27FC236}">
                <a16:creationId xmlns="" xmlns:a16="http://schemas.microsoft.com/office/drawing/2014/main" id="{8D2EE5F6-1C87-4E52-BD31-E97E762F398C}"/>
              </a:ext>
            </a:extLst>
          </p:cNvPr>
          <p:cNvSpPr/>
          <p:nvPr/>
        </p:nvSpPr>
        <p:spPr>
          <a:xfrm rot="10800000">
            <a:off x="10266894" y="1283094"/>
            <a:ext cx="355349" cy="355349"/>
          </a:xfrm>
          <a:prstGeom prst="ellipse">
            <a:avLst/>
          </a:prstGeom>
          <a:solidFill>
            <a:srgbClr val="B17A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09363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1CE74218-DF52-479A-816E-A32BDAB17ABF}"/>
              </a:ext>
            </a:extLst>
          </p:cNvPr>
          <p:cNvSpPr/>
          <p:nvPr/>
        </p:nvSpPr>
        <p:spPr>
          <a:xfrm>
            <a:off x="884202" y="1510040"/>
            <a:ext cx="7868127" cy="32648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aphicFrame>
        <p:nvGraphicFramePr>
          <p:cNvPr id="68" name="Chart 67">
            <a:extLst>
              <a:ext uri="{FF2B5EF4-FFF2-40B4-BE49-F238E27FC236}">
                <a16:creationId xmlns="" xmlns:a16="http://schemas.microsoft.com/office/drawing/2014/main" id="{60D0F093-A705-4302-80D5-5A141512E49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6560331"/>
              </p:ext>
            </p:extLst>
          </p:nvPr>
        </p:nvGraphicFramePr>
        <p:xfrm>
          <a:off x="132850" y="1207345"/>
          <a:ext cx="10168741" cy="368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E82E4AF-1FA7-4ACE-AF62-57AFFF51DF9A}"/>
              </a:ext>
            </a:extLst>
          </p:cNvPr>
          <p:cNvSpPr txBox="1"/>
          <p:nvPr/>
        </p:nvSpPr>
        <p:spPr>
          <a:xfrm>
            <a:off x="366612" y="539856"/>
            <a:ext cx="84882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atin typeface="Roboto Medium" panose="02000000000000000000" pitchFamily="2" charset="0"/>
                <a:ea typeface="Roboto Medium" panose="02000000000000000000" pitchFamily="2" charset="0"/>
              </a:rPr>
              <a:t>KOMU A KOĽKO MESAČNE PLATÍME NA DANIACH V EKONOMICKEJ PODSTATE</a:t>
            </a:r>
          </a:p>
          <a:p>
            <a:r>
              <a:rPr lang="sk-SK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P</a:t>
            </a:r>
            <a:r>
              <a:rPr lang="pt-BR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repočítané na zamestnanca s priemernou mzdou v roku 20</a:t>
            </a:r>
            <a:r>
              <a:rPr lang="sk-SK" sz="1400" dirty="0">
                <a:latin typeface="Roboto Light" panose="02000000000000000000" pitchFamily="2" charset="0"/>
                <a:ea typeface="Roboto Light" panose="02000000000000000000" pitchFamily="2" charset="0"/>
              </a:rPr>
              <a:t>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B900B58-C6C1-4C87-8603-3E4C16B4FC19}"/>
              </a:ext>
            </a:extLst>
          </p:cNvPr>
          <p:cNvSpPr txBox="1"/>
          <p:nvPr/>
        </p:nvSpPr>
        <p:spPr>
          <a:xfrm rot="16200000">
            <a:off x="1215311" y="3143355"/>
            <a:ext cx="2539478" cy="842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4E79A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77,20 %   /   </a:t>
            </a:r>
            <a:r>
              <a:rPr lang="sk-SK" b="1" dirty="0">
                <a:solidFill>
                  <a:srgbClr val="3952A6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1072,66 € </a:t>
            </a:r>
            <a:endParaRPr lang="sk-SK" b="1" dirty="0">
              <a:solidFill>
                <a:schemeClr val="bg2">
                  <a:lumMod val="2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 algn="ctr">
              <a:lnSpc>
                <a:spcPct val="200000"/>
              </a:lnSpc>
            </a:pPr>
            <a:endParaRPr lang="sk-SK" b="1" dirty="0">
              <a:solidFill>
                <a:srgbClr val="3952A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1F341F78-88EA-4524-8C6E-D0B6561E6C36}"/>
              </a:ext>
            </a:extLst>
          </p:cNvPr>
          <p:cNvCxnSpPr/>
          <p:nvPr/>
        </p:nvCxnSpPr>
        <p:spPr>
          <a:xfrm>
            <a:off x="10380569" y="5724253"/>
            <a:ext cx="982374" cy="0"/>
          </a:xfrm>
          <a:prstGeom prst="line">
            <a:avLst/>
          </a:prstGeom>
          <a:ln>
            <a:solidFill>
              <a:srgbClr val="A46A6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4" name="Picture 53">
            <a:extLst>
              <a:ext uri="{FF2B5EF4-FFF2-40B4-BE49-F238E27FC236}">
                <a16:creationId xmlns="" xmlns:a16="http://schemas.microsoft.com/office/drawing/2014/main" id="{F271FCA3-A190-4500-AD34-C3565ABEB8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35" y="6120162"/>
            <a:ext cx="779352" cy="28195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="" xmlns:a16="http://schemas.microsoft.com/office/drawing/2014/main" id="{13A4161A-6BD2-413B-959B-7FEA61163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5519292"/>
            <a:ext cx="1420645" cy="517910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="" xmlns:a16="http://schemas.microsoft.com/office/drawing/2014/main" id="{8EF29A2E-2EB3-4FC0-9031-43218A881F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9991" y="6104834"/>
            <a:ext cx="744982" cy="28195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="" xmlns:a16="http://schemas.microsoft.com/office/drawing/2014/main" id="{4288401E-4801-4641-9E0F-152567260FF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995" y="6485077"/>
            <a:ext cx="728207" cy="15556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="" xmlns:a16="http://schemas.microsoft.com/office/drawing/2014/main" id="{37CF80A2-02FF-4977-A12C-F438C3271CD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0313" y="6336924"/>
            <a:ext cx="1024884" cy="460118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0A03E3C2-B692-4E39-BA4B-0C7216AEAAAD}"/>
              </a:ext>
            </a:extLst>
          </p:cNvPr>
          <p:cNvSpPr txBox="1"/>
          <p:nvPr/>
        </p:nvSpPr>
        <p:spPr>
          <a:xfrm rot="16200000">
            <a:off x="3057471" y="3534458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F28E2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9,75 %   /   </a:t>
            </a:r>
            <a:r>
              <a:rPr lang="sk-SK" b="1" dirty="0">
                <a:solidFill>
                  <a:srgbClr val="F28E2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135,44 €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3A395548-7DBB-4D84-AA76-593CF2818739}"/>
              </a:ext>
            </a:extLst>
          </p:cNvPr>
          <p:cNvSpPr txBox="1"/>
          <p:nvPr/>
        </p:nvSpPr>
        <p:spPr>
          <a:xfrm rot="16200000">
            <a:off x="6997810" y="3596050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76B7B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3,22 %   /   </a:t>
            </a:r>
            <a:r>
              <a:rPr lang="sk-SK" b="1" dirty="0">
                <a:solidFill>
                  <a:srgbClr val="76B7B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44,79 €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02A1FF88-F24F-42F9-BA7F-D1F1450CF04D}"/>
              </a:ext>
            </a:extLst>
          </p:cNvPr>
          <p:cNvSpPr txBox="1"/>
          <p:nvPr/>
        </p:nvSpPr>
        <p:spPr>
          <a:xfrm rot="16200000">
            <a:off x="9003429" y="3646056"/>
            <a:ext cx="20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>
                <a:ln w="0"/>
                <a:solidFill>
                  <a:srgbClr val="59A14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0,03 %   /   </a:t>
            </a:r>
            <a:r>
              <a:rPr lang="sk-SK" b="1" dirty="0">
                <a:solidFill>
                  <a:srgbClr val="59A14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0,42 €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E94781FC-9E79-4625-BFEE-DEAB2E307033}"/>
              </a:ext>
            </a:extLst>
          </p:cNvPr>
          <p:cNvSpPr txBox="1"/>
          <p:nvPr/>
        </p:nvSpPr>
        <p:spPr>
          <a:xfrm>
            <a:off x="10310375" y="1273488"/>
            <a:ext cx="1271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1 389,42 € 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62272180-1162-4E96-AD3A-24CC9C80FD0B}"/>
              </a:ext>
            </a:extLst>
          </p:cNvPr>
          <p:cNvSpPr/>
          <p:nvPr/>
        </p:nvSpPr>
        <p:spPr>
          <a:xfrm>
            <a:off x="1005016" y="2224216"/>
            <a:ext cx="1027365" cy="2550671"/>
          </a:xfrm>
          <a:prstGeom prst="rect">
            <a:avLst/>
          </a:prstGeom>
          <a:solidFill>
            <a:srgbClr val="4E79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85953417-823C-4122-9DF0-FD9479CBC688}"/>
              </a:ext>
            </a:extLst>
          </p:cNvPr>
          <p:cNvSpPr/>
          <p:nvPr/>
        </p:nvSpPr>
        <p:spPr>
          <a:xfrm>
            <a:off x="2837397" y="4480004"/>
            <a:ext cx="1099464" cy="294882"/>
          </a:xfrm>
          <a:prstGeom prst="rect">
            <a:avLst/>
          </a:prstGeom>
          <a:solidFill>
            <a:srgbClr val="F28E29"/>
          </a:solidFill>
          <a:ln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3392B33B-9603-44E7-B415-AB0FB2D9A843}"/>
              </a:ext>
            </a:extLst>
          </p:cNvPr>
          <p:cNvSpPr/>
          <p:nvPr/>
        </p:nvSpPr>
        <p:spPr>
          <a:xfrm>
            <a:off x="4916256" y="4543062"/>
            <a:ext cx="1050755" cy="231826"/>
          </a:xfrm>
          <a:prstGeom prst="rect">
            <a:avLst/>
          </a:prstGeom>
          <a:solidFill>
            <a:srgbClr val="D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05B7CF24-FE14-4EED-BBE1-38B04C9EEFA4}"/>
              </a:ext>
            </a:extLst>
          </p:cNvPr>
          <p:cNvSpPr/>
          <p:nvPr/>
        </p:nvSpPr>
        <p:spPr>
          <a:xfrm>
            <a:off x="6838663" y="4680219"/>
            <a:ext cx="976759" cy="82716"/>
          </a:xfrm>
          <a:prstGeom prst="rect">
            <a:avLst/>
          </a:prstGeom>
          <a:solidFill>
            <a:srgbClr val="76B7B1"/>
          </a:solidFill>
          <a:ln w="47625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398D4312-A68B-434D-AF27-9FC553E52D22}"/>
              </a:ext>
            </a:extLst>
          </p:cNvPr>
          <p:cNvSpPr/>
          <p:nvPr/>
        </p:nvSpPr>
        <p:spPr>
          <a:xfrm>
            <a:off x="8745769" y="4729168"/>
            <a:ext cx="1027365" cy="45719"/>
          </a:xfrm>
          <a:prstGeom prst="rect">
            <a:avLst/>
          </a:prstGeom>
          <a:solidFill>
            <a:srgbClr val="59A14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35BB9237-09A3-4577-AE23-CF49BAC85A68}"/>
              </a:ext>
            </a:extLst>
          </p:cNvPr>
          <p:cNvSpPr/>
          <p:nvPr/>
        </p:nvSpPr>
        <p:spPr>
          <a:xfrm>
            <a:off x="2853873" y="1427324"/>
            <a:ext cx="1074749" cy="3052679"/>
          </a:xfrm>
          <a:prstGeom prst="rect">
            <a:avLst/>
          </a:prstGeom>
          <a:solidFill>
            <a:schemeClr val="bg1"/>
          </a:solidFill>
          <a:ln w="38100">
            <a:solidFill>
              <a:srgbClr val="F28E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FBD765EE-4748-4B7C-B777-0C0329032C58}"/>
              </a:ext>
            </a:extLst>
          </p:cNvPr>
          <p:cNvSpPr/>
          <p:nvPr/>
        </p:nvSpPr>
        <p:spPr>
          <a:xfrm>
            <a:off x="4933670" y="1427325"/>
            <a:ext cx="1010889" cy="3115736"/>
          </a:xfrm>
          <a:prstGeom prst="rect">
            <a:avLst/>
          </a:prstGeom>
          <a:solidFill>
            <a:schemeClr val="bg1"/>
          </a:solidFill>
          <a:ln w="38100">
            <a:solidFill>
              <a:srgbClr val="DF57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C10F338D-ADE3-48C6-8307-A59DB6C3B48A}"/>
              </a:ext>
            </a:extLst>
          </p:cNvPr>
          <p:cNvSpPr/>
          <p:nvPr/>
        </p:nvSpPr>
        <p:spPr>
          <a:xfrm>
            <a:off x="6840926" y="1427324"/>
            <a:ext cx="979006" cy="3264847"/>
          </a:xfrm>
          <a:prstGeom prst="rect">
            <a:avLst/>
          </a:prstGeom>
          <a:solidFill>
            <a:schemeClr val="bg1"/>
          </a:solidFill>
          <a:ln w="38100">
            <a:solidFill>
              <a:srgbClr val="76B7B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79B19E43-8983-4E11-9768-3AABC56C0AEC}"/>
              </a:ext>
            </a:extLst>
          </p:cNvPr>
          <p:cNvSpPr/>
          <p:nvPr/>
        </p:nvSpPr>
        <p:spPr>
          <a:xfrm>
            <a:off x="8754007" y="1427324"/>
            <a:ext cx="1010889" cy="3301844"/>
          </a:xfrm>
          <a:prstGeom prst="rect">
            <a:avLst/>
          </a:prstGeom>
          <a:solidFill>
            <a:schemeClr val="bg1"/>
          </a:solidFill>
          <a:ln w="38100">
            <a:solidFill>
              <a:srgbClr val="59A1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6DB16BCE-9355-4C63-AE90-2861407CDA9C}"/>
              </a:ext>
            </a:extLst>
          </p:cNvPr>
          <p:cNvSpPr/>
          <p:nvPr/>
        </p:nvSpPr>
        <p:spPr>
          <a:xfrm>
            <a:off x="1010993" y="1427326"/>
            <a:ext cx="1017304" cy="784428"/>
          </a:xfrm>
          <a:prstGeom prst="rect">
            <a:avLst/>
          </a:prstGeom>
          <a:solidFill>
            <a:schemeClr val="bg1"/>
          </a:solidFill>
          <a:ln w="38100">
            <a:solidFill>
              <a:srgbClr val="4E79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13F5905D-9167-4A71-BDB2-FAB599A74C8B}"/>
              </a:ext>
            </a:extLst>
          </p:cNvPr>
          <p:cNvSpPr txBox="1"/>
          <p:nvPr/>
        </p:nvSpPr>
        <p:spPr>
          <a:xfrm>
            <a:off x="1032481" y="4869168"/>
            <a:ext cx="933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3952A6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ŠTÁTU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DAB2E3D2-FE75-4C53-AFC6-2FEAAE032CFA}"/>
              </a:ext>
            </a:extLst>
          </p:cNvPr>
          <p:cNvSpPr txBox="1"/>
          <p:nvPr/>
        </p:nvSpPr>
        <p:spPr>
          <a:xfrm>
            <a:off x="2848361" y="4869168"/>
            <a:ext cx="1077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F28E29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OBCIAM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B417E2CB-F3F8-4264-B9D2-2E4C025CD74B}"/>
              </a:ext>
            </a:extLst>
          </p:cNvPr>
          <p:cNvSpPr txBox="1"/>
          <p:nvPr/>
        </p:nvSpPr>
        <p:spPr>
          <a:xfrm>
            <a:off x="4431516" y="4836873"/>
            <a:ext cx="20136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DF5757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SÚKROMNÝM</a:t>
            </a:r>
          </a:p>
          <a:p>
            <a:pPr algn="ctr"/>
            <a:r>
              <a:rPr lang="sk-SK" b="1" dirty="0">
                <a:solidFill>
                  <a:srgbClr val="DF5757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SPOLOČNOSTIAM</a:t>
            </a:r>
            <a:endParaRPr lang="sk-SK" b="1" dirty="0">
              <a:solidFill>
                <a:srgbClr val="DF5757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sk-SK" b="1" dirty="0">
              <a:solidFill>
                <a:srgbClr val="EA546B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7045945C-6A10-4D5E-AE9A-C277BD9D79AF}"/>
              </a:ext>
            </a:extLst>
          </p:cNvPr>
          <p:cNvSpPr txBox="1"/>
          <p:nvPr/>
        </p:nvSpPr>
        <p:spPr>
          <a:xfrm>
            <a:off x="7001486" y="486916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76B7B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VÚC</a:t>
            </a:r>
            <a:r>
              <a:rPr lang="sk-SK" dirty="0">
                <a:solidFill>
                  <a:srgbClr val="76B7B1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7A60E349-20D3-4FFC-A83D-DB469E41BD5A}"/>
              </a:ext>
            </a:extLst>
          </p:cNvPr>
          <p:cNvSpPr txBox="1"/>
          <p:nvPr/>
        </p:nvSpPr>
        <p:spPr>
          <a:xfrm>
            <a:off x="8985739" y="4869168"/>
            <a:ext cx="516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>
                <a:solidFill>
                  <a:srgbClr val="59A14E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EÚ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72917A2-D266-45EA-B3DA-9EDCF55DEF31}"/>
              </a:ext>
            </a:extLst>
          </p:cNvPr>
          <p:cNvSpPr txBox="1"/>
          <p:nvPr/>
        </p:nvSpPr>
        <p:spPr>
          <a:xfrm rot="16200000">
            <a:off x="5068569" y="3528770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ln w="0"/>
                <a:solidFill>
                  <a:srgbClr val="DF575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 Black" panose="02000000000000000000" pitchFamily="2" charset="0"/>
                <a:ea typeface="Roboto Black" panose="02000000000000000000" pitchFamily="2" charset="0"/>
              </a:rPr>
              <a:t>9,80 %   /   </a:t>
            </a:r>
            <a:r>
              <a:rPr lang="sk-SK" b="1" dirty="0">
                <a:solidFill>
                  <a:srgbClr val="DF575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136,11 €</a:t>
            </a:r>
            <a:endParaRPr lang="sk-SK" dirty="0">
              <a:solidFill>
                <a:srgbClr val="DF5757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7AA742C6-3609-46F6-AE53-18F6A3F71FE0}"/>
              </a:ext>
            </a:extLst>
          </p:cNvPr>
          <p:cNvCxnSpPr/>
          <p:nvPr/>
        </p:nvCxnSpPr>
        <p:spPr>
          <a:xfrm flipH="1" flipV="1">
            <a:off x="10301591" y="1341120"/>
            <a:ext cx="8784" cy="34218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D517A910-8BE6-4003-87E4-D389C1D5CDA5}"/>
              </a:ext>
            </a:extLst>
          </p:cNvPr>
          <p:cNvSpPr txBox="1"/>
          <p:nvPr/>
        </p:nvSpPr>
        <p:spPr>
          <a:xfrm>
            <a:off x="10324034" y="4507505"/>
            <a:ext cx="517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bg1">
                    <a:lumMod val="5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0 € </a:t>
            </a:r>
            <a:endParaRPr lang="sk-SK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1349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77076</TotalTime>
  <Words>497</Words>
  <Application>Microsoft Office PowerPoint</Application>
  <PresentationFormat>Vlastná</PresentationFormat>
  <Paragraphs>204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Office Theme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Johny_RN_1</dc:creator>
  <cp:lastModifiedBy>Dell</cp:lastModifiedBy>
  <cp:revision>415</cp:revision>
  <dcterms:created xsi:type="dcterms:W3CDTF">2018-08-13T14:54:34Z</dcterms:created>
  <dcterms:modified xsi:type="dcterms:W3CDTF">2025-09-02T10:06:03Z</dcterms:modified>
</cp:coreProperties>
</file>